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sldIdLst>
    <p:sldId id="256" r:id="rId2"/>
    <p:sldId id="257" r:id="rId3"/>
    <p:sldId id="259" r:id="rId4"/>
    <p:sldId id="272" r:id="rId5"/>
    <p:sldId id="258" r:id="rId6"/>
    <p:sldId id="266" r:id="rId7"/>
    <p:sldId id="260" r:id="rId8"/>
    <p:sldId id="312" r:id="rId9"/>
    <p:sldId id="311" r:id="rId10"/>
    <p:sldId id="264" r:id="rId11"/>
    <p:sldId id="261" r:id="rId12"/>
    <p:sldId id="345" r:id="rId13"/>
    <p:sldId id="349" r:id="rId14"/>
    <p:sldId id="351" r:id="rId15"/>
    <p:sldId id="342" r:id="rId16"/>
    <p:sldId id="330" r:id="rId17"/>
    <p:sldId id="277" r:id="rId18"/>
    <p:sldId id="332" r:id="rId19"/>
    <p:sldId id="324" r:id="rId20"/>
    <p:sldId id="325" r:id="rId21"/>
    <p:sldId id="280" r:id="rId22"/>
    <p:sldId id="343" r:id="rId23"/>
    <p:sldId id="353" r:id="rId24"/>
    <p:sldId id="282" r:id="rId25"/>
    <p:sldId id="303" r:id="rId26"/>
    <p:sldId id="279" r:id="rId27"/>
    <p:sldId id="276" r:id="rId28"/>
    <p:sldId id="337" r:id="rId29"/>
    <p:sldId id="310" r:id="rId30"/>
    <p:sldId id="275" r:id="rId31"/>
    <p:sldId id="278" r:id="rId32"/>
    <p:sldId id="336" r:id="rId33"/>
    <p:sldId id="273" r:id="rId34"/>
    <p:sldId id="335" r:id="rId35"/>
    <p:sldId id="344" r:id="rId36"/>
    <p:sldId id="348" r:id="rId37"/>
    <p:sldId id="352" r:id="rId38"/>
    <p:sldId id="354" r:id="rId39"/>
    <p:sldId id="355" r:id="rId40"/>
    <p:sldId id="317" r:id="rId41"/>
    <p:sldId id="347" r:id="rId42"/>
    <p:sldId id="316" r:id="rId43"/>
    <p:sldId id="265" r:id="rId44"/>
    <p:sldId id="298" r:id="rId45"/>
    <p:sldId id="297" r:id="rId46"/>
    <p:sldId id="315" r:id="rId47"/>
    <p:sldId id="334" r:id="rId48"/>
    <p:sldId id="290" r:id="rId49"/>
    <p:sldId id="339" r:id="rId50"/>
    <p:sldId id="285" r:id="rId51"/>
    <p:sldId id="284" r:id="rId52"/>
    <p:sldId id="331" r:id="rId53"/>
    <p:sldId id="333" r:id="rId54"/>
    <p:sldId id="341" r:id="rId55"/>
    <p:sldId id="288" r:id="rId56"/>
    <p:sldId id="340" r:id="rId57"/>
    <p:sldId id="267" r:id="rId58"/>
    <p:sldId id="292" r:id="rId59"/>
    <p:sldId id="307" r:id="rId60"/>
    <p:sldId id="291" r:id="rId61"/>
    <p:sldId id="296" r:id="rId62"/>
    <p:sldId id="286" r:id="rId63"/>
    <p:sldId id="281" r:id="rId64"/>
    <p:sldId id="283" r:id="rId65"/>
    <p:sldId id="295" r:id="rId66"/>
    <p:sldId id="294" r:id="rId67"/>
    <p:sldId id="262" r:id="rId68"/>
    <p:sldId id="309" r:id="rId69"/>
    <p:sldId id="314" r:id="rId70"/>
    <p:sldId id="313" r:id="rId71"/>
    <p:sldId id="287" r:id="rId72"/>
    <p:sldId id="338" r:id="rId73"/>
    <p:sldId id="293" r:id="rId74"/>
    <p:sldId id="289" r:id="rId75"/>
    <p:sldId id="304" r:id="rId76"/>
    <p:sldId id="346" r:id="rId77"/>
    <p:sldId id="350" r:id="rId78"/>
    <p:sldId id="268" r:id="rId79"/>
    <p:sldId id="319" r:id="rId80"/>
    <p:sldId id="263" r:id="rId81"/>
    <p:sldId id="270" r:id="rId8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77"/>
    <a:srgbClr val="67B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9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9CE3824-1E4C-4625-B0DC-1ED294C31D91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 smtClean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5597DB8-EA01-4211-BD69-85B831D1AB39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3100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597DB8-EA01-4211-BD69-85B831D1AB3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389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7412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2B91AC-3045-4CE6-8001-642BF0C6CA5B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4384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2468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17D65F-B4BA-45D7-8990-F72EE1EFBDE0}" type="slidenum">
              <a:rPr lang="ru-RU" altLang="ru-RU" smtClean="0"/>
              <a:pPr/>
              <a:t>51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86510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4756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0C670C-855B-432D-A44A-B9D9E135F19F}" type="slidenum">
              <a:rPr lang="ru-RU" altLang="ru-RU" smtClean="0"/>
              <a:pPr/>
              <a:t>80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48847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3" y="3132291"/>
            <a:ext cx="7175351" cy="1793167"/>
          </a:xfrm>
          <a:effectLst/>
        </p:spPr>
        <p:txBody>
          <a:bodyPr/>
          <a:lstStyle>
            <a:lvl1pPr marL="640064" indent="-457189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1F2E-877C-4A62-A03E-95B90BE2E94F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CADD5-E8B5-4414-A76B-E549659F9A1C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12188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BB106-9155-446B-A4B4-F46EBF037B29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8B295-BEFD-4789-80DA-AF59DE44E8EB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270481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5" y="731521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27847-4AE2-494B-B363-E11151469F81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AF3E1-EE79-4D39-95C2-08A9E8746959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819922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5BE72-BCA2-4DC5-BF5B-892F9D8CAC56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FC558-DB78-4BB9-AF53-23CA77E1D730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120929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7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CA352-493F-4993-929C-F60B8498B075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5F917-90AA-4481-BDF6-0863AC847371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619354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BEBD2-8023-4D0B-8199-11D5065F73DA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C156C-8BBC-4024-B4AA-C1CAA22C38BB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03755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BA4B6-9092-4DD7-BCA2-0C939DAF1F15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5CB7E-1122-4C88-89E0-C49BDCD9BECE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897044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84492-D467-4C97-89C0-3D722B08387F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538BB-839D-46C9-9C01-CF19AB07F803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636583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58222-3024-44D7-ACBA-C1B21E81598A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2B637-7BA0-46D4-95C1-2512F9C8FCAB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88428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7" y="2209800"/>
            <a:ext cx="3636085" cy="1258493"/>
          </a:xfrm>
          <a:effectLst/>
        </p:spPr>
        <p:txBody>
          <a:bodyPr anchor="b"/>
          <a:lstStyle>
            <a:lvl1pPr marL="228594" indent="-228594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7" y="731520"/>
            <a:ext cx="4017085" cy="4894731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C0F34-C18B-4ECD-B15C-2F5CAB2B1FB1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B1E5F-D827-4E85-BECE-5D9EE1B1083E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67926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1"/>
            <a:ext cx="41148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4" cy="2163020"/>
          </a:xfrm>
        </p:spPr>
        <p:txBody>
          <a:bodyPr anchor="b"/>
          <a:lstStyle>
            <a:lvl1pPr marL="182875" indent="-182875">
              <a:buFont typeface="Georgia" pitchFamily="18" charset="0"/>
              <a:buChar char="*"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B43A7-934B-4E96-86AA-296CBFCE7DA3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0EAEC-4AAF-4853-AEDA-32B2AB1751B7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664505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7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9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412FC6-FD6F-431B-8C6C-B4C4650ADB29}" type="datetimeFigureOut">
              <a:rPr lang="ru-RU"/>
              <a:pPr>
                <a:defRPr/>
              </a:pPr>
              <a:t>06.06.2025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109BABD7-CEFE-4549-8067-5F6F0FE33C11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37" r:id="rId2"/>
    <p:sldLayoutId id="2147484146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7" r:id="rId9"/>
    <p:sldLayoutId id="2147484143" r:id="rId10"/>
    <p:sldLayoutId id="2147484144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319080" indent="-31908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0" indent="-31908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0" indent="-31908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0" indent="-31908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0" indent="-319080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94" indent="-182558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74" indent="-182558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05" indent="-182558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35" indent="-182558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28" indent="-182558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166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11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5943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87" indent="-182875" algn="l" defTabSz="91437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10" Type="http://schemas.openxmlformats.org/officeDocument/2006/relationships/image" Target="../media/image26.jpeg"/><Relationship Id="rId4" Type="http://schemas.openxmlformats.org/officeDocument/2006/relationships/image" Target="../media/image2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jpeg"/><Relationship Id="rId3" Type="http://schemas.openxmlformats.org/officeDocument/2006/relationships/image" Target="../media/image153.png"/><Relationship Id="rId7" Type="http://schemas.openxmlformats.org/officeDocument/2006/relationships/image" Target="../media/image157.jpeg"/><Relationship Id="rId12" Type="http://schemas.openxmlformats.org/officeDocument/2006/relationships/image" Target="../media/image1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161.jpeg"/><Relationship Id="rId5" Type="http://schemas.openxmlformats.org/officeDocument/2006/relationships/image" Target="../media/image155.png"/><Relationship Id="rId15" Type="http://schemas.openxmlformats.org/officeDocument/2006/relationships/image" Target="../media/image165.png"/><Relationship Id="rId10" Type="http://schemas.openxmlformats.org/officeDocument/2006/relationships/image" Target="../media/image160.jpeg"/><Relationship Id="rId4" Type="http://schemas.openxmlformats.org/officeDocument/2006/relationships/image" Target="../media/image154.png"/><Relationship Id="rId9" Type="http://schemas.openxmlformats.org/officeDocument/2006/relationships/image" Target="../media/image159.jpeg"/><Relationship Id="rId14" Type="http://schemas.openxmlformats.org/officeDocument/2006/relationships/image" Target="../media/image1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56.png"/><Relationship Id="rId7" Type="http://schemas.openxmlformats.org/officeDocument/2006/relationships/image" Target="../media/image1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11" Type="http://schemas.openxmlformats.org/officeDocument/2006/relationships/image" Target="../media/image174.png"/><Relationship Id="rId5" Type="http://schemas.openxmlformats.org/officeDocument/2006/relationships/image" Target="../media/image169.jpeg"/><Relationship Id="rId10" Type="http://schemas.openxmlformats.org/officeDocument/2006/relationships/image" Target="../media/image173.jpeg"/><Relationship Id="rId4" Type="http://schemas.openxmlformats.org/officeDocument/2006/relationships/image" Target="../media/image168.jpeg"/><Relationship Id="rId9" Type="http://schemas.openxmlformats.org/officeDocument/2006/relationships/image" Target="../media/image1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jpeg"/><Relationship Id="rId4" Type="http://schemas.openxmlformats.org/officeDocument/2006/relationships/image" Target="../media/image1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png"/><Relationship Id="rId7" Type="http://schemas.openxmlformats.org/officeDocument/2006/relationships/image" Target="../media/image1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11" Type="http://schemas.openxmlformats.org/officeDocument/2006/relationships/image" Target="../media/image195.jpeg"/><Relationship Id="rId5" Type="http://schemas.openxmlformats.org/officeDocument/2006/relationships/image" Target="../media/image189.jpeg"/><Relationship Id="rId10" Type="http://schemas.openxmlformats.org/officeDocument/2006/relationships/image" Target="../media/image194.jpeg"/><Relationship Id="rId4" Type="http://schemas.openxmlformats.org/officeDocument/2006/relationships/image" Target="../media/image188.png"/><Relationship Id="rId9" Type="http://schemas.openxmlformats.org/officeDocument/2006/relationships/image" Target="../media/image19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image" Target="../media/image156.png"/><Relationship Id="rId4" Type="http://schemas.openxmlformats.org/officeDocument/2006/relationships/image" Target="../media/image197.jpeg"/><Relationship Id="rId9" Type="http://schemas.openxmlformats.org/officeDocument/2006/relationships/image" Target="../media/image2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10" Type="http://schemas.openxmlformats.org/officeDocument/2006/relationships/image" Target="../media/image218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1.png"/><Relationship Id="rId7" Type="http://schemas.openxmlformats.org/officeDocument/2006/relationships/image" Target="../media/image2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10" Type="http://schemas.openxmlformats.org/officeDocument/2006/relationships/image" Target="../media/image238.jpeg"/><Relationship Id="rId4" Type="http://schemas.openxmlformats.org/officeDocument/2006/relationships/image" Target="../media/image232.png"/><Relationship Id="rId9" Type="http://schemas.openxmlformats.org/officeDocument/2006/relationships/image" Target="../media/image2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43.png"/><Relationship Id="rId7" Type="http://schemas.openxmlformats.org/officeDocument/2006/relationships/image" Target="../media/image2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4" Type="http://schemas.openxmlformats.org/officeDocument/2006/relationships/image" Target="../media/image244.png"/><Relationship Id="rId9" Type="http://schemas.openxmlformats.org/officeDocument/2006/relationships/image" Target="../media/image24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.jpeg"/><Relationship Id="rId7" Type="http://schemas.openxmlformats.org/officeDocument/2006/relationships/image" Target="../media/image267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jpeg"/><Relationship Id="rId11" Type="http://schemas.openxmlformats.org/officeDocument/2006/relationships/image" Target="../media/image271.png"/><Relationship Id="rId5" Type="http://schemas.openxmlformats.org/officeDocument/2006/relationships/image" Target="../media/image156.png"/><Relationship Id="rId10" Type="http://schemas.openxmlformats.org/officeDocument/2006/relationships/image" Target="../media/image270.jpeg"/><Relationship Id="rId4" Type="http://schemas.openxmlformats.org/officeDocument/2006/relationships/image" Target="../media/image265.jpeg"/><Relationship Id="rId9" Type="http://schemas.openxmlformats.org/officeDocument/2006/relationships/image" Target="../media/image2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eg"/><Relationship Id="rId3" Type="http://schemas.openxmlformats.org/officeDocument/2006/relationships/image" Target="../media/image274.png"/><Relationship Id="rId7" Type="http://schemas.openxmlformats.org/officeDocument/2006/relationships/image" Target="../media/image2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JPG"/><Relationship Id="rId3" Type="http://schemas.openxmlformats.org/officeDocument/2006/relationships/image" Target="../media/image2.jpeg"/><Relationship Id="rId7" Type="http://schemas.openxmlformats.org/officeDocument/2006/relationships/image" Target="../media/image284.jpe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jpeg"/><Relationship Id="rId5" Type="http://schemas.openxmlformats.org/officeDocument/2006/relationships/image" Target="../media/image282.JPG"/><Relationship Id="rId4" Type="http://schemas.openxmlformats.org/officeDocument/2006/relationships/image" Target="../media/image28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https://nrat.ukrintei.ua/" TargetMode="External"/><Relationship Id="rId3" Type="http://schemas.openxmlformats.org/officeDocument/2006/relationships/image" Target="../media/image280.png"/><Relationship Id="rId7" Type="http://schemas.openxmlformats.org/officeDocument/2006/relationships/hyperlink" Target="https://uacademic.info/u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&#1058;&#1077;&#1088;&#1077;&#1097;&#1091;&#1082;_&#1043;&#1088;&#1080;&#1075;&#1086;&#1088;&#1110;&#1081;_&#1042;&#1072;&#1089;&#1080;&#1083;&#1100;&#1086;&#1074;&#1080;&#1095;" TargetMode="External"/><Relationship Id="rId11" Type="http://schemas.openxmlformats.org/officeDocument/2006/relationships/image" Target="../media/image287.png"/><Relationship Id="rId5" Type="http://schemas.openxmlformats.org/officeDocument/2006/relationships/hyperlink" Target="http://irbis-nbuv.gov.ua/ASUA/1259473" TargetMode="External"/><Relationship Id="rId10" Type="http://schemas.openxmlformats.org/officeDocument/2006/relationships/image" Target="../media/image286.png"/><Relationship Id="rId4" Type="http://schemas.openxmlformats.org/officeDocument/2006/relationships/image" Target="../media/image2.jpeg"/><Relationship Id="rId9" Type="http://schemas.openxmlformats.org/officeDocument/2006/relationships/hyperlink" Target="http://dspace.tnpu.edu.ua/browse?type=author&amp;order=ASC&amp;rpp=20&amp;value=&#1058;&#1077;&#1088;&#1077;&#1097;&#1091;&#1082;,+&#1043;&#1088;&#1080;&#1075;&#1086;&#1088;&#1110;&#1081;+&#1042;&#1072;&#1089;&#1080;&#1083;&#1100;&#1086;&#1074;&#1080;&#1095;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90" y="20639"/>
            <a:ext cx="14874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Группа 3"/>
          <p:cNvGrpSpPr>
            <a:grpSpLocks/>
          </p:cNvGrpSpPr>
          <p:nvPr/>
        </p:nvGrpSpPr>
        <p:grpSpPr bwMode="auto">
          <a:xfrm>
            <a:off x="26988" y="0"/>
            <a:ext cx="1822451" cy="6858000"/>
            <a:chOff x="27355" y="0"/>
            <a:chExt cx="2012853" cy="6858001"/>
          </a:xfrm>
        </p:grpSpPr>
        <p:pic>
          <p:nvPicPr>
            <p:cNvPr id="615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8" name="Группа 6"/>
          <p:cNvGrpSpPr>
            <a:grpSpLocks/>
          </p:cNvGrpSpPr>
          <p:nvPr/>
        </p:nvGrpSpPr>
        <p:grpSpPr bwMode="auto">
          <a:xfrm flipH="1">
            <a:off x="7235826" y="0"/>
            <a:ext cx="1897063" cy="6858000"/>
            <a:chOff x="27355" y="0"/>
            <a:chExt cx="2012853" cy="6858001"/>
          </a:xfrm>
        </p:grpSpPr>
        <p:pic>
          <p:nvPicPr>
            <p:cNvPr id="615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9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2"/>
          <a:stretch>
            <a:fillRect/>
          </a:stretch>
        </p:blipFill>
        <p:spPr bwMode="auto">
          <a:xfrm>
            <a:off x="2039939" y="5649914"/>
            <a:ext cx="14827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10"/>
          <p:cNvSpPr txBox="1">
            <a:spLocks noChangeArrowheads="1"/>
          </p:cNvSpPr>
          <p:nvPr/>
        </p:nvSpPr>
        <p:spPr bwMode="auto">
          <a:xfrm>
            <a:off x="1778002" y="2963863"/>
            <a:ext cx="55292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200" b="1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Дослідження  проблем технологічної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200" b="1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освіти і професійної педагогіки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2314296" y="839593"/>
            <a:ext cx="4456668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altLang="ru-RU" sz="35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Наукова школа</a:t>
            </a:r>
          </a:p>
          <a:p>
            <a:pPr algn="ctr" eaLnBrk="1" hangingPunct="1">
              <a:defRPr/>
            </a:pPr>
            <a:r>
              <a:rPr lang="uk-UA" altLang="ru-RU" sz="3200" dirty="0">
                <a:latin typeface="Book Antiqua" panose="02040602050305030304" pitchFamily="18" charset="0"/>
                <a:cs typeface="Times New Roman" panose="02020603050405020304" pitchFamily="18" charset="0"/>
              </a:rPr>
              <a:t>Григорія Васильовича</a:t>
            </a:r>
          </a:p>
          <a:p>
            <a:pPr algn="ctr" eaLnBrk="1" hangingPunct="1">
              <a:defRPr/>
            </a:pPr>
            <a:r>
              <a:rPr lang="uk-UA" altLang="ru-RU" sz="3200" dirty="0">
                <a:latin typeface="Book Antiqua" panose="02040602050305030304" pitchFamily="18" charset="0"/>
                <a:cs typeface="Times New Roman" panose="02020603050405020304" pitchFamily="18" charset="0"/>
              </a:rPr>
              <a:t> Терещука</a:t>
            </a:r>
            <a:endParaRPr lang="ru-RU" altLang="ru-RU" sz="16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1537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44489" y="4581526"/>
            <a:ext cx="2825751" cy="234791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5364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5" y="3596480"/>
            <a:ext cx="2197100" cy="309403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11" y="772713"/>
            <a:ext cx="2041525" cy="286385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54" y="292893"/>
            <a:ext cx="1973263" cy="28432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882" y="1233487"/>
            <a:ext cx="2093913" cy="313372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7" y="583450"/>
            <a:ext cx="1978025" cy="285432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5" y="771125"/>
            <a:ext cx="2049463" cy="28670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89" y="3743230"/>
            <a:ext cx="2079625" cy="309403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09" y="3621152"/>
            <a:ext cx="2139951" cy="309403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42" y="3732712"/>
            <a:ext cx="2168637" cy="30940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Прямокутник 3"/>
          <p:cNvSpPr/>
          <p:nvPr/>
        </p:nvSpPr>
        <p:spPr>
          <a:xfrm>
            <a:off x="4361013" y="96120"/>
            <a:ext cx="3595363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вченого 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співавторстві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9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08" y="4098925"/>
            <a:ext cx="1889125" cy="272891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1640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Прямоугольник 5"/>
          <p:cNvSpPr>
            <a:spLocks noChangeArrowheads="1"/>
          </p:cNvSpPr>
          <p:nvPr/>
        </p:nvSpPr>
        <p:spPr bwMode="auto">
          <a:xfrm>
            <a:off x="2643188" y="542924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854" r="60613"/>
          <a:stretch/>
        </p:blipFill>
        <p:spPr bwMode="auto">
          <a:xfrm rot="19376260">
            <a:off x="3328201" y="5248828"/>
            <a:ext cx="2098675" cy="172561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6389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15890"/>
            <a:ext cx="1871663" cy="26812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15890"/>
            <a:ext cx="1778000" cy="26812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265114"/>
            <a:ext cx="1804988" cy="268763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992" y="1887479"/>
            <a:ext cx="1941513" cy="27352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6" y="115890"/>
            <a:ext cx="1831975" cy="26812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439739"/>
            <a:ext cx="1795463" cy="267811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3" y="2913067"/>
            <a:ext cx="1857375" cy="27098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28" y="4073523"/>
            <a:ext cx="1879600" cy="271145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49" y="2357142"/>
            <a:ext cx="1929952" cy="266083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81330" y="2314027"/>
            <a:ext cx="1892167" cy="266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7" name="Рисунок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2" y="4098925"/>
            <a:ext cx="1952625" cy="269716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кутник 18"/>
          <p:cNvSpPr/>
          <p:nvPr/>
        </p:nvSpPr>
        <p:spPr>
          <a:xfrm>
            <a:off x="6125038" y="120376"/>
            <a:ext cx="2453641" cy="646331"/>
          </a:xfrm>
          <a:prstGeom prst="rect">
            <a:avLst/>
          </a:prstGeom>
          <a:gradFill>
            <a:gsLst>
              <a:gs pos="77000">
                <a:schemeClr val="accent4">
                  <a:tint val="18000"/>
                  <a:satMod val="120000"/>
                  <a:lumMod val="88000"/>
                </a:schemeClr>
              </a:gs>
              <a:gs pos="16000">
                <a:schemeClr val="accent4">
                  <a:tint val="40000"/>
                  <a:satMod val="100000"/>
                  <a:lumMod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 видання у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співавторстві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970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0" name="Прямокутник 3"/>
          <p:cNvSpPr>
            <a:spLocks noChangeArrowheads="1"/>
          </p:cNvSpPr>
          <p:nvPr/>
        </p:nvSpPr>
        <p:spPr bwMode="auto">
          <a:xfrm>
            <a:off x="1724804" y="571528"/>
            <a:ext cx="7504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Гушулей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Й. М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практика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загальнотехнічної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навчання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13.00.0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навчання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2000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529" y="1634020"/>
            <a:ext cx="3476106" cy="4782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092" y="1587191"/>
            <a:ext cx="4023728" cy="5148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3096"/>
            <a:ext cx="2246496" cy="2246496"/>
          </a:xfrm>
          <a:prstGeom prst="rect">
            <a:avLst/>
          </a:prstGeom>
        </p:spPr>
      </p:pic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835696" y="55670"/>
            <a:ext cx="7056439" cy="49244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56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консультант докторських дисертацій</a:t>
            </a:r>
            <a:r>
              <a:rPr lang="ru-RU" alt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24928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175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64540" y="4140336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3237971" y="107404"/>
            <a:ext cx="3226099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Й. М.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Гушулей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29000"/>
            <a:ext cx="2398304" cy="33255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39" y="134470"/>
            <a:ext cx="2355517" cy="31600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7" y="534590"/>
            <a:ext cx="2450370" cy="3404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96" y="698830"/>
            <a:ext cx="2404048" cy="32403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91" y="3613545"/>
            <a:ext cx="2347187" cy="31409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015642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175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108520" y="3861048"/>
            <a:ext cx="1997198" cy="166059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10622"/>
            <a:ext cx="2276762" cy="342217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67" y="3607271"/>
            <a:ext cx="2393284" cy="32135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00" y="3600689"/>
            <a:ext cx="2444699" cy="32135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7" y="3613853"/>
            <a:ext cx="2276762" cy="32004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71" y="126753"/>
            <a:ext cx="2325133" cy="33966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32" y="126753"/>
            <a:ext cx="2478452" cy="33805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959879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970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39553" y="1041954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700" name="Прямокутник 3"/>
          <p:cNvSpPr>
            <a:spLocks noChangeArrowheads="1"/>
          </p:cNvSpPr>
          <p:nvPr/>
        </p:nvSpPr>
        <p:spPr bwMode="auto">
          <a:xfrm>
            <a:off x="1639888" y="28576"/>
            <a:ext cx="7468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Грязнов І. О.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Теоретико-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морального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офіцерів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прикордонної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</a:t>
            </a:r>
            <a:r>
              <a:rPr lang="en-US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Хмельницький, 2005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698"/>
          <a:stretch/>
        </p:blipFill>
        <p:spPr>
          <a:xfrm>
            <a:off x="5004048" y="1196752"/>
            <a:ext cx="3920578" cy="54190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49" y="3284984"/>
            <a:ext cx="3110310" cy="31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18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58006" y="908720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2772" name="Прямокутник 3"/>
          <p:cNvSpPr>
            <a:spLocks noChangeArrowheads="1"/>
          </p:cNvSpPr>
          <p:nvPr/>
        </p:nvSpPr>
        <p:spPr bwMode="auto">
          <a:xfrm>
            <a:off x="1639888" y="28576"/>
            <a:ext cx="7504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Чайка В. М.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Теорія і технологія підготовки майбутнього вчителя до саморегуляції педагогічної діяльності : 13.00.04 -  теорія і методика професійної освіти. </a:t>
            </a:r>
            <a:r>
              <a:rPr lang="uk-UA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2006</a:t>
            </a:r>
          </a:p>
        </p:txBody>
      </p:sp>
      <p:pic>
        <p:nvPicPr>
          <p:cNvPr id="3277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071565"/>
            <a:ext cx="3816351" cy="5540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29" y="3424523"/>
            <a:ext cx="2855913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380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3707904" y="87313"/>
            <a:ext cx="2852737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4000">
                <a:schemeClr val="accent3">
                  <a:lumMod val="40000"/>
                  <a:lumOff val="60000"/>
                </a:schemeClr>
              </a:gs>
              <a:gs pos="87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В. М. Чайки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87313"/>
            <a:ext cx="2058987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1" y="673100"/>
            <a:ext cx="1851025" cy="26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9" y="630239"/>
            <a:ext cx="1936751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5" y="3438525"/>
            <a:ext cx="19954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9" y="3424238"/>
            <a:ext cx="2133600" cy="297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3573464"/>
            <a:ext cx="1963739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64" y="103189"/>
            <a:ext cx="20923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482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482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25426"/>
            <a:ext cx="8882063" cy="640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970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39553" y="1041954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700" name="Прямокутник 3"/>
          <p:cNvSpPr>
            <a:spLocks noChangeArrowheads="1"/>
          </p:cNvSpPr>
          <p:nvPr/>
        </p:nvSpPr>
        <p:spPr bwMode="auto">
          <a:xfrm>
            <a:off x="1639888" y="28576"/>
            <a:ext cx="7504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Жорнова О. І.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Теоретико-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методологічні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культуротворчості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</a:t>
            </a:r>
          </a:p>
        </p:txBody>
      </p:sp>
      <p:pic>
        <p:nvPicPr>
          <p:cNvPr id="2970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6" y="1087439"/>
            <a:ext cx="3910013" cy="5673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89040"/>
            <a:ext cx="24463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Группа 2"/>
          <p:cNvGrpSpPr>
            <a:grpSpLocks/>
          </p:cNvGrpSpPr>
          <p:nvPr/>
        </p:nvGrpSpPr>
        <p:grpSpPr bwMode="auto">
          <a:xfrm>
            <a:off x="2" y="0"/>
            <a:ext cx="1592263" cy="6858000"/>
            <a:chOff x="27355" y="0"/>
            <a:chExt cx="2012853" cy="6858001"/>
          </a:xfrm>
        </p:grpSpPr>
        <p:pic>
          <p:nvPicPr>
            <p:cNvPr id="71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6227763" y="4475163"/>
            <a:ext cx="2825751" cy="234791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172" name="Прямоугольник 6"/>
          <p:cNvSpPr>
            <a:spLocks noChangeArrowheads="1"/>
          </p:cNvSpPr>
          <p:nvPr/>
        </p:nvSpPr>
        <p:spPr bwMode="auto">
          <a:xfrm>
            <a:off x="2700339" y="265114"/>
            <a:ext cx="5130800" cy="1200329"/>
          </a:xfrm>
          <a:prstGeom prst="rect">
            <a:avLst/>
          </a:prstGeom>
          <a:solidFill>
            <a:schemeClr val="lt1">
              <a:alpha val="52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3600" b="1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Григорій Васильович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3600" b="1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 Терещук</a:t>
            </a:r>
            <a:endParaRPr lang="ru-RU" altLang="ru-RU" sz="18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7173" name="Прямоугольник 7"/>
          <p:cNvSpPr>
            <a:spLocks noChangeArrowheads="1"/>
          </p:cNvSpPr>
          <p:nvPr/>
        </p:nvSpPr>
        <p:spPr bwMode="auto">
          <a:xfrm>
            <a:off x="4827588" y="2166939"/>
            <a:ext cx="40735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педагогічних наук, професор, член-кореспондент НАПН України,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 кафедри сфери обслуговування, технологій та охорони праці</a:t>
            </a:r>
            <a:endParaRPr lang="ru-RU" altLang="ru-RU" sz="2400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714" y="1736725"/>
            <a:ext cx="2935287" cy="4402139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rgbClr val="67B8F5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072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02821" y="1204310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0724" name="Прямокутник 3"/>
          <p:cNvSpPr>
            <a:spLocks noChangeArrowheads="1"/>
          </p:cNvSpPr>
          <p:nvPr/>
        </p:nvSpPr>
        <p:spPr bwMode="auto">
          <a:xfrm>
            <a:off x="1639888" y="28575"/>
            <a:ext cx="75041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Райко В. В.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Теоретичні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офіцерського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прикордонної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13.00.04 - 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Хмельницький, 2009</a:t>
            </a:r>
          </a:p>
        </p:txBody>
      </p:sp>
      <p:pic>
        <p:nvPicPr>
          <p:cNvPr id="3072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1" y="1125539"/>
            <a:ext cx="4044951" cy="5673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2" y="3626482"/>
            <a:ext cx="3034036" cy="303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175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287705" y="4517093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3708400" y="115889"/>
            <a:ext cx="2649539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В. </a:t>
            </a:r>
            <a:r>
              <a:rPr lang="uk-UA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Райко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576" y="1874751"/>
            <a:ext cx="3024336" cy="3817092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contrasting" dir="t">
              <a:rot lat="0" lon="0" rev="1800000"/>
            </a:lightRig>
          </a:scene3d>
          <a:sp3d extrusionH="107950">
            <a:bevelT w="349250" h="63500" prst="divot"/>
            <a:bevelB w="241300"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62" y="836712"/>
            <a:ext cx="3081329" cy="407707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970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925041" y="1268760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700" name="Прямокутник 3"/>
          <p:cNvSpPr>
            <a:spLocks noChangeArrowheads="1"/>
          </p:cNvSpPr>
          <p:nvPr/>
        </p:nvSpPr>
        <p:spPr bwMode="auto">
          <a:xfrm>
            <a:off x="1639888" y="28576"/>
            <a:ext cx="74686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Микитенко Н. О.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іншомовної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природничого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профілю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2/13.00.04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/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методика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2011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314"/>
          <a:stretch/>
        </p:blipFill>
        <p:spPr>
          <a:xfrm>
            <a:off x="1734710" y="1335243"/>
            <a:ext cx="4065250" cy="54061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82" y="3618260"/>
            <a:ext cx="2697324" cy="269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91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175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684214" y="4652963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2869048" y="132184"/>
            <a:ext cx="3527896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О. Микитенко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33" y="132184"/>
            <a:ext cx="2608141" cy="349951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18" y="165963"/>
            <a:ext cx="2594085" cy="349951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84" y="857350"/>
            <a:ext cx="2114331" cy="283459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75" y="3354680"/>
            <a:ext cx="2316574" cy="3429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67" y="857350"/>
            <a:ext cx="2037728" cy="306725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50" y="3429000"/>
            <a:ext cx="2440264" cy="33569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11" y="3429000"/>
            <a:ext cx="2311412" cy="33645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90514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45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78742" y="4581128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4580" name="Прямокутник 2"/>
          <p:cNvSpPr>
            <a:spLocks noChangeArrowheads="1"/>
          </p:cNvSpPr>
          <p:nvPr/>
        </p:nvSpPr>
        <p:spPr bwMode="auto">
          <a:xfrm>
            <a:off x="1619250" y="-6350"/>
            <a:ext cx="727233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Цідило І. М. </a:t>
            </a:r>
            <a:r>
              <a:rPr lang="ru-RU" alt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 і методика підготовки майбутніх інженерів-педагогів до застосування інтелектуальних технологій у професійній діяльності : 13.00.04 / 13.00.10 - теорія і методика професійної освіти/інформаційно-комунікаційні технології в освіті. Тернопіль, 2015</a:t>
            </a:r>
          </a:p>
        </p:txBody>
      </p:sp>
      <p:pic>
        <p:nvPicPr>
          <p:cNvPr id="2458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50521"/>
            <a:ext cx="3814763" cy="54755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2852739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561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236538" y="4164014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08377" y="68263"/>
            <a:ext cx="2906713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І. М. Цідило</a:t>
            </a:r>
          </a:p>
        </p:txBody>
      </p:sp>
      <p:pic>
        <p:nvPicPr>
          <p:cNvPr id="23557" name="Рисунок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r="6641" b="12585"/>
          <a:stretch>
            <a:fillRect/>
          </a:stretch>
        </p:blipFill>
        <p:spPr bwMode="auto">
          <a:xfrm>
            <a:off x="6853539" y="195152"/>
            <a:ext cx="2131045" cy="287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Рисунок 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82" y="3728592"/>
            <a:ext cx="1909871" cy="29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Рисунок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929" y="3406898"/>
            <a:ext cx="2039988" cy="300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Рисунок 11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3" y="3406897"/>
            <a:ext cx="2098675" cy="298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700089"/>
            <a:ext cx="2065339" cy="28241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4" y="201616"/>
            <a:ext cx="2155825" cy="288289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"/>
          <a:stretch>
            <a:fillRect/>
          </a:stretch>
        </p:blipFill>
        <p:spPr bwMode="auto">
          <a:xfrm>
            <a:off x="2469041" y="615160"/>
            <a:ext cx="2143125" cy="28339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95" y="3728592"/>
            <a:ext cx="2130313" cy="2922357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663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15792" y="4125659"/>
            <a:ext cx="2391983" cy="198884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4580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90" y="116632"/>
            <a:ext cx="2081212" cy="297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Рисунок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856" y="116632"/>
            <a:ext cx="2117245" cy="297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Рисунок 6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3" y="154751"/>
            <a:ext cx="2075939" cy="293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3593" y="3339030"/>
            <a:ext cx="2194751" cy="31885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4749"/>
          <a:stretch/>
        </p:blipFill>
        <p:spPr>
          <a:xfrm>
            <a:off x="4211926" y="3339030"/>
            <a:ext cx="2366733" cy="318859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6633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2" y="133352"/>
            <a:ext cx="2068513" cy="295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1" y="3355943"/>
            <a:ext cx="2340089" cy="31972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765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7652" name="Прямокутник 3"/>
          <p:cNvSpPr>
            <a:spLocks noChangeArrowheads="1"/>
          </p:cNvSpPr>
          <p:nvPr/>
        </p:nvSpPr>
        <p:spPr bwMode="auto">
          <a:xfrm>
            <a:off x="1639888" y="28575"/>
            <a:ext cx="73247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Олійник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І.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Теоретико-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13.00.01 –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2016</a:t>
            </a:r>
          </a:p>
        </p:txBody>
      </p:sp>
      <p:pic>
        <p:nvPicPr>
          <p:cNvPr id="2765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760788" cy="55181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29" y="1628652"/>
            <a:ext cx="2879849" cy="287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86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684214" y="4652963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3602039" y="82551"/>
            <a:ext cx="3009900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М. І. Олійник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08629" y="188640"/>
            <a:ext cx="2323862" cy="315682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867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31" y="188640"/>
            <a:ext cx="2407318" cy="32347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16216" y="3492775"/>
            <a:ext cx="2340942" cy="328015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680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54" y="3622152"/>
            <a:ext cx="2393951" cy="31554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4809" y="3528354"/>
            <a:ext cx="2385156" cy="326827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4436"/>
          <a:stretch/>
        </p:blipFill>
        <p:spPr>
          <a:xfrm>
            <a:off x="3944547" y="565032"/>
            <a:ext cx="2238767" cy="296332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Группа 2"/>
          <p:cNvGrpSpPr>
            <a:grpSpLocks/>
          </p:cNvGrpSpPr>
          <p:nvPr/>
        </p:nvGrpSpPr>
        <p:grpSpPr bwMode="auto">
          <a:xfrm>
            <a:off x="2" y="0"/>
            <a:ext cx="1592263" cy="6858000"/>
            <a:chOff x="27355" y="0"/>
            <a:chExt cx="2012853" cy="6858001"/>
          </a:xfrm>
        </p:grpSpPr>
        <p:pic>
          <p:nvPicPr>
            <p:cNvPr id="2048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0484" name="Прямокутник 2"/>
          <p:cNvSpPr>
            <a:spLocks noChangeArrowheads="1"/>
          </p:cNvSpPr>
          <p:nvPr/>
        </p:nvSpPr>
        <p:spPr bwMode="auto">
          <a:xfrm>
            <a:off x="1509565" y="93832"/>
            <a:ext cx="76602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Біницька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 М.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Східної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13.00.01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2018. </a:t>
            </a:r>
          </a:p>
        </p:txBody>
      </p:sp>
      <p:pic>
        <p:nvPicPr>
          <p:cNvPr id="2048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/>
          <a:stretch>
            <a:fillRect/>
          </a:stretch>
        </p:blipFill>
        <p:spPr bwMode="auto">
          <a:xfrm>
            <a:off x="4716464" y="1141414"/>
            <a:ext cx="4294187" cy="5622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6" y="1584326"/>
            <a:ext cx="292576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Группа 2"/>
          <p:cNvGrpSpPr>
            <a:grpSpLocks/>
          </p:cNvGrpSpPr>
          <p:nvPr/>
        </p:nvGrpSpPr>
        <p:grpSpPr bwMode="auto">
          <a:xfrm>
            <a:off x="0" y="1"/>
            <a:ext cx="1592263" cy="6858000"/>
            <a:chOff x="27355" y="0"/>
            <a:chExt cx="2012853" cy="6858001"/>
          </a:xfrm>
        </p:grpSpPr>
        <p:pic>
          <p:nvPicPr>
            <p:cNvPr id="819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6721" t="62453" r="61819"/>
          <a:stretch/>
        </p:blipFill>
        <p:spPr bwMode="auto">
          <a:xfrm>
            <a:off x="273052" y="5364164"/>
            <a:ext cx="1368425" cy="149383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196" name="Прямоугольник 8"/>
          <p:cNvSpPr>
            <a:spLocks noChangeArrowheads="1"/>
          </p:cNvSpPr>
          <p:nvPr/>
        </p:nvSpPr>
        <p:spPr bwMode="auto">
          <a:xfrm>
            <a:off x="1587500" y="188640"/>
            <a:ext cx="7556500" cy="70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547688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закінчив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Тернопільський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педінститут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отримав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кваліфікацію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загальнотехнічних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фізики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закінчення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вчителем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трудового навчання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м.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Скалаті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№7 м. Тернополя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Тернопільському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педінституті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uk-UA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кандидатську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дисертацію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тему: 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«Політехнічна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спрямованість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7–8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перейшов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посаду старшого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викладача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захистив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докторську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дисертацію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тему :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індивідуалізації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навчання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Тернопільського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проректор з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водночас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1998–2015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(зараз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151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484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26" y="556962"/>
            <a:ext cx="2462495" cy="35399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"/>
          <a:stretch>
            <a:fillRect/>
          </a:stretch>
        </p:blipFill>
        <p:spPr bwMode="auto">
          <a:xfrm>
            <a:off x="604186" y="76667"/>
            <a:ext cx="2387941" cy="339635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84" y="556962"/>
            <a:ext cx="2528887" cy="36226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66953"/>
            <a:ext cx="2527300" cy="352901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90" y="3473019"/>
            <a:ext cx="2317588" cy="3333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707904" y="59573"/>
            <a:ext cx="3418233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М.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Біницької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253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2532" name="Прямокутник 2"/>
          <p:cNvSpPr>
            <a:spLocks noChangeArrowheads="1"/>
          </p:cNvSpPr>
          <p:nvPr/>
        </p:nvSpPr>
        <p:spPr bwMode="auto">
          <a:xfrm>
            <a:off x="1619252" y="67740"/>
            <a:ext cx="6985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Бучківська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В.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засадах народного декоративно-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ужиткового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 –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2019.</a:t>
            </a:r>
          </a:p>
        </p:txBody>
      </p:sp>
      <p:pic>
        <p:nvPicPr>
          <p:cNvPr id="2253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1" y="1391179"/>
            <a:ext cx="4227513" cy="53163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24677"/>
            <a:ext cx="261302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356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784042" y="4439596"/>
            <a:ext cx="2391985" cy="198884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355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77" y="178130"/>
            <a:ext cx="2629362" cy="366878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"/>
          <a:stretch>
            <a:fillRect/>
          </a:stretch>
        </p:blipFill>
        <p:spPr bwMode="auto">
          <a:xfrm>
            <a:off x="6552233" y="178130"/>
            <a:ext cx="2414414" cy="36727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78" y="747261"/>
            <a:ext cx="2486025" cy="3429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419872" y="79381"/>
            <a:ext cx="3490241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В.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Бучківської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8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09" y="3383240"/>
            <a:ext cx="2390464" cy="34395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12" y="3383240"/>
            <a:ext cx="2398341" cy="34395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1844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9" name="Прямокутник 2"/>
          <p:cNvSpPr>
            <a:spLocks noChangeArrowheads="1"/>
          </p:cNvSpPr>
          <p:nvPr/>
        </p:nvSpPr>
        <p:spPr bwMode="auto">
          <a:xfrm>
            <a:off x="1619249" y="0"/>
            <a:ext cx="75247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Аверіна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 С.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Теоретико-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методологічні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соціономічних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13.00.01 -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педагогіка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"/>
          <a:stretch>
            <a:fillRect/>
          </a:stretch>
        </p:blipFill>
        <p:spPr bwMode="auto">
          <a:xfrm>
            <a:off x="1835696" y="1124744"/>
            <a:ext cx="3861608" cy="54701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49525"/>
            <a:ext cx="2992439" cy="299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9037" y="1619250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1946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148064" y="4077073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06855" y="836712"/>
            <a:ext cx="2502073" cy="33131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46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63" y="644425"/>
            <a:ext cx="2366963" cy="3313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006345" y="3444680"/>
            <a:ext cx="2312728" cy="33253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463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5889"/>
            <a:ext cx="2406686" cy="321290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02038" y="82551"/>
            <a:ext cx="3202209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С.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Аверіної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2970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735026" y="4508500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700" name="Прямокутник 3"/>
          <p:cNvSpPr>
            <a:spLocks noChangeArrowheads="1"/>
          </p:cNvSpPr>
          <p:nvPr/>
        </p:nvSpPr>
        <p:spPr bwMode="auto">
          <a:xfrm>
            <a:off x="1639888" y="28576"/>
            <a:ext cx="75041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Лупак Н. М.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практика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мистецьких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спеціальностей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засадах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13.00.04 - 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2021.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282200"/>
            <a:ext cx="4176464" cy="5521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85" y="1654808"/>
            <a:ext cx="2885700" cy="288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83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175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197768" y="4525406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3197768" y="115889"/>
            <a:ext cx="2807816" cy="461665"/>
          </a:xfrm>
          <a:prstGeom prst="rect">
            <a:avLst/>
          </a:prstGeom>
          <a:gradFill flip="none" rotWithShape="1">
            <a:gsLst>
              <a:gs pos="2600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0"/>
                  <a:lumOff val="100000"/>
                </a:schemeClr>
              </a:gs>
              <a:gs pos="52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М.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Лупак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124" y="30575"/>
            <a:ext cx="2597610" cy="338437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89" y="3472501"/>
            <a:ext cx="2371467" cy="33499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0" y="22312"/>
            <a:ext cx="2568846" cy="33843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72" y="734984"/>
            <a:ext cx="2884435" cy="37890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92" y="3471622"/>
            <a:ext cx="2341492" cy="33437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264442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175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746754" y="4149080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6305" b="3108"/>
          <a:stretch/>
        </p:blipFill>
        <p:spPr>
          <a:xfrm>
            <a:off x="3761608" y="188640"/>
            <a:ext cx="2442497" cy="341008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30791" y="108622"/>
            <a:ext cx="2251081" cy="341477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91" y="108622"/>
            <a:ext cx="2493196" cy="33203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296" y="3396351"/>
            <a:ext cx="2556312" cy="33614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96351"/>
            <a:ext cx="2530305" cy="336143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451712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19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Прямоугольник 5"/>
          <p:cNvSpPr>
            <a:spLocks noChangeArrowheads="1"/>
          </p:cNvSpPr>
          <p:nvPr/>
        </p:nvSpPr>
        <p:spPr bwMode="auto">
          <a:xfrm>
            <a:off x="1763688" y="0"/>
            <a:ext cx="72151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Бойко М. М.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Теоретико-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засади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якістю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університетах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13.00.06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освітою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485380" y="4462049"/>
            <a:ext cx="2483768" cy="206515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556"/>
          <a:stretch/>
        </p:blipFill>
        <p:spPr>
          <a:xfrm>
            <a:off x="4608424" y="1052736"/>
            <a:ext cx="4331394" cy="5750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1596600"/>
            <a:ext cx="259228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94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175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261735" y="4253193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3708400" y="115889"/>
            <a:ext cx="2951832" cy="461665"/>
          </a:xfrm>
          <a:prstGeom prst="rect">
            <a:avLst/>
          </a:prstGeom>
          <a:gradFill flip="none" rotWithShape="1">
            <a:gsLst>
              <a:gs pos="7000">
                <a:schemeClr val="accent3">
                  <a:lumMod val="0"/>
                  <a:lumOff val="100000"/>
                </a:schemeClr>
              </a:gs>
              <a:gs pos="60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М. Бойко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35696" y="695378"/>
            <a:ext cx="2592288" cy="358662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35987" y="695378"/>
            <a:ext cx="2545206" cy="35578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486" y="3140968"/>
            <a:ext cx="2610121" cy="34801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8" name="TextBox 7"/>
          <p:cNvSpPr txBox="1"/>
          <p:nvPr/>
        </p:nvSpPr>
        <p:spPr>
          <a:xfrm>
            <a:off x="7133416" y="3091026"/>
            <a:ext cx="1311968" cy="553998"/>
          </a:xfrm>
          <a:prstGeom prst="rect">
            <a:avLst/>
          </a:prstGeom>
          <a:solidFill>
            <a:srgbClr val="FF8177"/>
          </a:solidFill>
        </p:spPr>
        <p:txBody>
          <a:bodyPr wrap="square" rtlCol="0">
            <a:spAutoFit/>
          </a:bodyPr>
          <a:lstStyle/>
          <a:p>
            <a:r>
              <a:rPr lang="uk-UA" sz="3000" dirty="0" smtClean="0"/>
              <a:t>                   </a:t>
            </a:r>
            <a:endParaRPr lang="uk-UA" sz="3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017239">
            <a:off x="6631248" y="4660274"/>
            <a:ext cx="2369014" cy="19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87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922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8" y="5300665"/>
            <a:ext cx="1873251" cy="155733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220" name="Прямоугольник 8"/>
          <p:cNvSpPr>
            <a:spLocks noChangeArrowheads="1"/>
          </p:cNvSpPr>
          <p:nvPr/>
        </p:nvSpPr>
        <p:spPr bwMode="auto">
          <a:xfrm>
            <a:off x="1602702" y="132532"/>
            <a:ext cx="7452319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547688" indent="-182563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нагороджено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 “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Відмінник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1998–2010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член і заступник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експертної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ВАК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en-US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2003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обрано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членом-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кореспондентом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НАПН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en-US" alt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2023 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перший проректор </a:t>
            </a:r>
            <a:r>
              <a:rPr lang="uk-UA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ТНПУ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Гнатюка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2006–2012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член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експертної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з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ДАК.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редколегії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журналу «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закладах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видань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Головний редактор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записки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Тернопільського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педуніверситету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Серія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педагогіка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вченої</a:t>
            </a:r>
            <a:r>
              <a:rPr lang="en-US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спеціалізованої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Д 58.05 .01, член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вченої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спеціалізованої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  <a:r>
              <a:rPr lang="en-US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58.05.01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дисертацій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здобуття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доктора і</a:t>
            </a:r>
            <a:r>
              <a:rPr lang="en-US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кандидата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uk-UA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нагороджено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«Знаком Петра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Могили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заслужений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орден «За заслуги»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третього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1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uk-UA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призначено</a:t>
            </a:r>
            <a:r>
              <a:rPr lang="uk-UA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головою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докторської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захищено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докторських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23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кандидатських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дисертації</a:t>
            </a:r>
            <a:r>
              <a:rPr lang="ru-RU" alt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6759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45325" y="4293096"/>
            <a:ext cx="2651798" cy="220486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1920283" y="81724"/>
            <a:ext cx="7058025" cy="49244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64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 кандидатських дисертацій</a:t>
            </a:r>
            <a:r>
              <a:rPr lang="ru-RU" alt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44" y="1484784"/>
            <a:ext cx="3650271" cy="53121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7588" name="Прямоугольник 5"/>
          <p:cNvSpPr>
            <a:spLocks noChangeArrowheads="1"/>
          </p:cNvSpPr>
          <p:nvPr/>
        </p:nvSpPr>
        <p:spPr bwMode="auto">
          <a:xfrm>
            <a:off x="1619252" y="530191"/>
            <a:ext cx="73453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 М. М.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музично-естетичних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сім'ї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13.11.01 –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1999. </a:t>
            </a:r>
            <a:endParaRPr lang="ru-RU" alt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24844"/>
            <a:ext cx="2808312" cy="28083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1412776"/>
            <a:ext cx="3370226" cy="468052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198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19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Прямоугольник 5"/>
          <p:cNvSpPr>
            <a:spLocks noChangeArrowheads="1"/>
          </p:cNvSpPr>
          <p:nvPr/>
        </p:nvSpPr>
        <p:spPr bwMode="auto">
          <a:xfrm>
            <a:off x="1635343" y="59317"/>
            <a:ext cx="72151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Прокопович Б. А.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навчання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народним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художнім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ремеслам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: 13.00.02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навчання.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2000.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3"/>
          <a:stretch/>
        </p:blipFill>
        <p:spPr>
          <a:xfrm>
            <a:off x="1799875" y="1138650"/>
            <a:ext cx="3975850" cy="5458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0" y="4228399"/>
            <a:ext cx="2261489" cy="2261489"/>
          </a:xfrm>
          <a:prstGeom prst="rect">
            <a:avLst/>
          </a:prstGeom>
        </p:spPr>
      </p:pic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39552" y="1583374"/>
            <a:ext cx="1958963" cy="16288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75391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6656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63" name="Прямоугольник 5"/>
          <p:cNvSpPr>
            <a:spLocks noChangeArrowheads="1"/>
          </p:cNvSpPr>
          <p:nvPr/>
        </p:nvSpPr>
        <p:spPr bwMode="auto">
          <a:xfrm>
            <a:off x="1671720" y="114550"/>
            <a:ext cx="73453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Солоненко Н. С.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навчання менеджменту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10-11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13.00.02 –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навчання.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2000.</a:t>
            </a:r>
          </a:p>
        </p:txBody>
      </p:sp>
      <p:pic>
        <p:nvPicPr>
          <p:cNvPr id="6656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1204577"/>
            <a:ext cx="4189413" cy="5491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07950" y="44450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6566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6" y="2565402"/>
            <a:ext cx="29241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687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6868" name="Прямоугольник 5"/>
          <p:cNvSpPr>
            <a:spLocks noChangeArrowheads="1"/>
          </p:cNvSpPr>
          <p:nvPr/>
        </p:nvSpPr>
        <p:spPr bwMode="auto">
          <a:xfrm>
            <a:off x="1619250" y="42863"/>
            <a:ext cx="714375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Мамус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М.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навчання у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конструювання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швейних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аспект) : 13.00.02 –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навчання.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</a:t>
            </a:r>
            <a:r>
              <a:rPr lang="en-US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686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65252"/>
            <a:ext cx="3824288" cy="5345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1916113"/>
            <a:ext cx="2735263" cy="27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790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3348039" y="144463"/>
            <a:ext cx="2808287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2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Г. М. </a:t>
            </a:r>
            <a:r>
              <a:rPr lang="uk-UA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Мамус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9" y="313229"/>
            <a:ext cx="2171700" cy="309664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792" y="3622284"/>
            <a:ext cx="2154237" cy="30344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Рисунок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8792" r="7814"/>
          <a:stretch>
            <a:fillRect/>
          </a:stretch>
        </p:blipFill>
        <p:spPr bwMode="auto">
          <a:xfrm>
            <a:off x="350841" y="3453462"/>
            <a:ext cx="2066399" cy="2918136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Рисунок 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74" y="665859"/>
            <a:ext cx="2063751" cy="28693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Рисунок 7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3" y="278490"/>
            <a:ext cx="1987024" cy="287202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Рисунок 8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76" y="3659991"/>
            <a:ext cx="2049215" cy="29590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666751"/>
            <a:ext cx="2132012" cy="28684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t="3150"/>
          <a:stretch/>
        </p:blipFill>
        <p:spPr>
          <a:xfrm>
            <a:off x="2542128" y="3697700"/>
            <a:ext cx="2024047" cy="29590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6">
                <a:lumMod val="20000"/>
                <a:lumOff val="8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892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8919" name="Рисунок 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239" y="26645"/>
            <a:ext cx="1678946" cy="237365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Рисунок 6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600" y="39346"/>
            <a:ext cx="1641873" cy="237365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Рисунок 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1" y="2542243"/>
            <a:ext cx="1609991" cy="244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Рисунок 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4" y="116632"/>
            <a:ext cx="1651866" cy="240198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20" y="36514"/>
            <a:ext cx="1621619" cy="237648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Рисунок 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37" y="47210"/>
            <a:ext cx="1672514" cy="24142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425701"/>
            <a:ext cx="1671637" cy="244316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/>
          <a:stretch>
            <a:fillRect/>
          </a:stretch>
        </p:blipFill>
        <p:spPr bwMode="auto">
          <a:xfrm>
            <a:off x="3862389" y="2400300"/>
            <a:ext cx="1530351" cy="240188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7625" b="4849"/>
          <a:stretch>
            <a:fillRect/>
          </a:stretch>
        </p:blipFill>
        <p:spPr bwMode="auto">
          <a:xfrm>
            <a:off x="5433991" y="2128831"/>
            <a:ext cx="1722439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55" y="2624242"/>
            <a:ext cx="1876548" cy="262124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8926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81" y="4426292"/>
            <a:ext cx="1709737" cy="24050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r="8111" b="4208"/>
          <a:stretch/>
        </p:blipFill>
        <p:spPr>
          <a:xfrm>
            <a:off x="6004718" y="4447791"/>
            <a:ext cx="1700515" cy="23698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24238" y="4417307"/>
            <a:ext cx="1791333" cy="24017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6451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41736" y="1131888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4516" name="Прямоугольник 5"/>
          <p:cNvSpPr>
            <a:spLocks noChangeArrowheads="1"/>
          </p:cNvSpPr>
          <p:nvPr/>
        </p:nvSpPr>
        <p:spPr bwMode="auto">
          <a:xfrm>
            <a:off x="1619252" y="63837"/>
            <a:ext cx="74961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Гаврищак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Р.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індивідуального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креслення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13.00.02 –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навчання.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2004.</a:t>
            </a:r>
          </a:p>
        </p:txBody>
      </p:sp>
      <p:pic>
        <p:nvPicPr>
          <p:cNvPr id="6451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31888"/>
            <a:ext cx="4443413" cy="5689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89" y="3772401"/>
            <a:ext cx="2622551" cy="262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6554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186528" y="5112648"/>
            <a:ext cx="2031798" cy="1689359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5542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77" y="3535050"/>
            <a:ext cx="2204227" cy="320631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84968" y="116632"/>
            <a:ext cx="3168352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7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Р.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Гаврищак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3802" r="5077" b="3077"/>
          <a:stretch/>
        </p:blipFill>
        <p:spPr>
          <a:xfrm>
            <a:off x="234978" y="67297"/>
            <a:ext cx="2226295" cy="330571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5261" b="3241"/>
          <a:stretch/>
        </p:blipFill>
        <p:spPr>
          <a:xfrm>
            <a:off x="6758335" y="67444"/>
            <a:ext cx="2349731" cy="33229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92" y="639247"/>
            <a:ext cx="2029517" cy="28014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5541" name="Рисунок 3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7" y="3460017"/>
            <a:ext cx="2160417" cy="320370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507619" y="639247"/>
            <a:ext cx="2105347" cy="28071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6220" r="6013"/>
          <a:stretch/>
        </p:blipFill>
        <p:spPr>
          <a:xfrm>
            <a:off x="4772950" y="3587842"/>
            <a:ext cx="2088232" cy="32063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12034" r="6955"/>
          <a:stretch/>
        </p:blipFill>
        <p:spPr>
          <a:xfrm>
            <a:off x="2361153" y="2484895"/>
            <a:ext cx="1914107" cy="256779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1233" t="4431" r="8950" b="4391"/>
          <a:stretch/>
        </p:blipFill>
        <p:spPr>
          <a:xfrm>
            <a:off x="2829626" y="4268816"/>
            <a:ext cx="1890713" cy="252534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83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1" name="Прямоугольник 5"/>
          <p:cNvSpPr>
            <a:spLocks noChangeArrowheads="1"/>
          </p:cNvSpPr>
          <p:nvPr/>
        </p:nvSpPr>
        <p:spPr bwMode="auto">
          <a:xfrm>
            <a:off x="1649055" y="16879"/>
            <a:ext cx="7129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Ороновська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 Д.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прилучення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13.00.07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2006.</a:t>
            </a:r>
          </a:p>
        </p:txBody>
      </p:sp>
      <p:pic>
        <p:nvPicPr>
          <p:cNvPr id="5837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01991"/>
            <a:ext cx="3816351" cy="5580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180528" y="4293096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8374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2541589"/>
            <a:ext cx="314166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735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 rot="18871597">
            <a:off x="415636" y="4374721"/>
            <a:ext cx="2824163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596712" y="86041"/>
            <a:ext cx="3599779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71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Д.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Ороновської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5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37" y="514434"/>
            <a:ext cx="2542600" cy="211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12160" y="692696"/>
            <a:ext cx="3071380" cy="43204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1" y="166032"/>
            <a:ext cx="3224691" cy="441704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92660" y="2564904"/>
            <a:ext cx="2872955" cy="41822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682789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1024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619251" y="692151"/>
            <a:ext cx="3378200" cy="280828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2006600" y="3524251"/>
            <a:ext cx="65373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alt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en-US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науково-дослідна робота з теорії і методики трудового навчання та виховання, проблеми політехнічної освіти в середній школі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індивідуалізація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навчання, </a:t>
            </a:r>
            <a:r>
              <a:rPr lang="ru-RU" alt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трудової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ступенева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технологічної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altLang="ru-RU" sz="2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5" name="Прямоугольник 7"/>
          <p:cNvSpPr>
            <a:spLocks noChangeArrowheads="1"/>
          </p:cNvSpPr>
          <p:nvPr/>
        </p:nvSpPr>
        <p:spPr bwMode="auto">
          <a:xfrm>
            <a:off x="2124075" y="433388"/>
            <a:ext cx="6807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Визначальне кредо :</a:t>
            </a: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Прагнеш стати європейцем, </a:t>
            </a: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стань насамперед українцем!</a:t>
            </a:r>
            <a:r>
              <a:rPr lang="ru-RU" alt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585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410075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5844" name="Прямоугольник 5"/>
          <p:cNvSpPr>
            <a:spLocks noChangeArrowheads="1"/>
          </p:cNvSpPr>
          <p:nvPr/>
        </p:nvSpPr>
        <p:spPr bwMode="auto">
          <a:xfrm>
            <a:off x="1665288" y="116632"/>
            <a:ext cx="70754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Цідило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І. М.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індивідуалізації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навчання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8-9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13.00.02 -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навчання.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2006.</a:t>
            </a:r>
          </a:p>
        </p:txBody>
      </p:sp>
      <p:pic>
        <p:nvPicPr>
          <p:cNvPr id="3584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83" y="1091654"/>
            <a:ext cx="3782763" cy="56679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99892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6144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Прямоугольник 5"/>
          <p:cNvSpPr>
            <a:spLocks noChangeArrowheads="1"/>
          </p:cNvSpPr>
          <p:nvPr/>
        </p:nvSpPr>
        <p:spPr bwMode="auto">
          <a:xfrm>
            <a:off x="1619249" y="84526"/>
            <a:ext cx="752475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Обух О. С.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індивідуального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проектування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текстильних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13.00.02 –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навчання.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</a:t>
            </a:r>
          </a:p>
        </p:txBody>
      </p:sp>
      <p:pic>
        <p:nvPicPr>
          <p:cNvPr id="6144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96975"/>
            <a:ext cx="4019551" cy="55451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8" y="4346869"/>
            <a:ext cx="3020144" cy="251113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46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66900"/>
            <a:ext cx="264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6861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611" name="Прямоугольник 5"/>
          <p:cNvSpPr>
            <a:spLocks noChangeArrowheads="1"/>
          </p:cNvSpPr>
          <p:nvPr/>
        </p:nvSpPr>
        <p:spPr bwMode="auto">
          <a:xfrm>
            <a:off x="1619252" y="51137"/>
            <a:ext cx="74961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Сорока Т. П.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трудового навчання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загальноосвітньої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(друга половина XX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13.00.02 - </a:t>
            </a:r>
            <a:r>
              <a:rPr lang="uk-UA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навчання</a:t>
            </a:r>
            <a:r>
              <a:rPr lang="uk-UA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2007. </a:t>
            </a:r>
            <a:endParaRPr lang="ru-RU" alt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61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66800"/>
            <a:ext cx="3888432" cy="56571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861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72" y="2636912"/>
            <a:ext cx="2708275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6964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0" y="4107493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46420" y="64833"/>
            <a:ext cx="2899200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8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П. Сороки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49648" y="630758"/>
            <a:ext cx="2020676" cy="293300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116632"/>
            <a:ext cx="2213557" cy="309634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25" y="630758"/>
            <a:ext cx="2094189" cy="29014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6928" r="3347"/>
          <a:stretch/>
        </p:blipFill>
        <p:spPr>
          <a:xfrm>
            <a:off x="4148111" y="2074904"/>
            <a:ext cx="2099570" cy="30103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42" y="3212976"/>
            <a:ext cx="2130701" cy="295232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75" y="3772286"/>
            <a:ext cx="2031862" cy="29969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25" y="3904384"/>
            <a:ext cx="2046541" cy="295361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59" y="3429000"/>
            <a:ext cx="2185698" cy="326694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3" y="122988"/>
            <a:ext cx="2130701" cy="296676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6964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9637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3"/>
          <a:stretch>
            <a:fillRect/>
          </a:stretch>
        </p:blipFill>
        <p:spPr bwMode="auto">
          <a:xfrm>
            <a:off x="111411" y="16024"/>
            <a:ext cx="1900237" cy="29969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72" y="3632305"/>
            <a:ext cx="4082855" cy="28803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9636" name="Рисунок 2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r="6531" b="1923"/>
          <a:stretch>
            <a:fillRect/>
          </a:stretch>
        </p:blipFill>
        <p:spPr bwMode="auto">
          <a:xfrm>
            <a:off x="1617780" y="290831"/>
            <a:ext cx="2020214" cy="30295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44" y="2496595"/>
            <a:ext cx="2414225" cy="430414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912" y="696214"/>
            <a:ext cx="2186416" cy="31259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85427" y="166218"/>
            <a:ext cx="2126097" cy="30965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19171" y="3494342"/>
            <a:ext cx="2232041" cy="315624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9640" name="Рисунок 6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348" y="413286"/>
            <a:ext cx="2152156" cy="31291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16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939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9396" name="Прямоугольник 5"/>
          <p:cNvSpPr>
            <a:spLocks noChangeArrowheads="1"/>
          </p:cNvSpPr>
          <p:nvPr/>
        </p:nvSpPr>
        <p:spPr bwMode="auto">
          <a:xfrm>
            <a:off x="1631949" y="82549"/>
            <a:ext cx="735965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Гриненко І. В. </a:t>
            </a: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 умови розвитку креативності майбутніх учителів гуманітарного профілю у процесі фахової підготовки : 13.00.04 – теорія і методика професійної освіти. Тернопіль, 2008</a:t>
            </a:r>
          </a:p>
        </p:txBody>
      </p:sp>
      <p:pic>
        <p:nvPicPr>
          <p:cNvPr id="5939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196975"/>
            <a:ext cx="3962400" cy="54292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42" y="2132856"/>
            <a:ext cx="2801937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735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 rot="18871597">
            <a:off x="672202" y="4754134"/>
            <a:ext cx="2824163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492501" y="115889"/>
            <a:ext cx="3095724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81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В. Гриненко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5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42" y="74031"/>
            <a:ext cx="28225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2" y="649683"/>
            <a:ext cx="3447440" cy="46531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62" y="1988840"/>
            <a:ext cx="3379878" cy="46963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784866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632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2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98371" y="1700153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6324" name="Прямоугольник 5"/>
          <p:cNvSpPr>
            <a:spLocks noChangeArrowheads="1"/>
          </p:cNvSpPr>
          <p:nvPr/>
        </p:nvSpPr>
        <p:spPr bwMode="auto">
          <a:xfrm>
            <a:off x="1619251" y="44624"/>
            <a:ext cx="73802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Курач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С.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зв'язків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художньо-трудовій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підготовці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навчання : 13.00.04 –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2008.</a:t>
            </a:r>
            <a:r>
              <a:rPr lang="ru-RU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632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1" y="1341438"/>
            <a:ext cx="4256088" cy="5416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9" y="4033522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6349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49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491" name="Прямоугольник 5"/>
          <p:cNvSpPr>
            <a:spLocks noChangeArrowheads="1"/>
          </p:cNvSpPr>
          <p:nvPr/>
        </p:nvSpPr>
        <p:spPr bwMode="auto">
          <a:xfrm>
            <a:off x="1620837" y="11114"/>
            <a:ext cx="73453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Пришляк О. Ю. </a:t>
            </a: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 підготовка соціальних педагогів у вищих навчальних закладах Німеччини : 13.00.04 – теорія і методика професійної освіти. Тернопіль, 2008.</a:t>
            </a:r>
          </a:p>
        </p:txBody>
      </p:sp>
      <p:pic>
        <p:nvPicPr>
          <p:cNvPr id="6349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1" y="1027113"/>
            <a:ext cx="3673475" cy="5613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26989" y="4402154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3494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781300"/>
            <a:ext cx="27686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6042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8289" y="4007297"/>
            <a:ext cx="2911475" cy="242093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80121" y="59330"/>
            <a:ext cx="3384376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78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Ю.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Пришляк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29" y="550624"/>
            <a:ext cx="2177239" cy="295576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742" y="188884"/>
            <a:ext cx="2272120" cy="301539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052"/>
          <a:stretch/>
        </p:blipFill>
        <p:spPr>
          <a:xfrm>
            <a:off x="73088" y="267215"/>
            <a:ext cx="2268198" cy="308524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rcRect r="9972"/>
          <a:stretch/>
        </p:blipFill>
        <p:spPr>
          <a:xfrm>
            <a:off x="2401508" y="575529"/>
            <a:ext cx="2129847" cy="295576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147" y="3531295"/>
            <a:ext cx="2216555" cy="31341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63" y="3672461"/>
            <a:ext cx="2192477" cy="30840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31355" y="3658523"/>
            <a:ext cx="2316187" cy="307754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415" r="6529"/>
          <a:stretch/>
        </p:blipFill>
        <p:spPr>
          <a:xfrm>
            <a:off x="6897117" y="3342249"/>
            <a:ext cx="2182746" cy="330995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1126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4881" y="1976254"/>
            <a:ext cx="2051720" cy="170592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1613960" y="188914"/>
            <a:ext cx="7369175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Григорій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Терещук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гущі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справедливо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розглядає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студента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крізь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призму активного партнерства.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ніби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наскрізь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відчинене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вікно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спостерігати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«… </a:t>
            </a:r>
            <a:r>
              <a:rPr lang="uk-UA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для Григорія Терещука – це система, де побудова змісту навчання та його здійснення творить цілісну модель. Вона передбачає свідоме виконання програми виховання, що базується на</a:t>
            </a: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шкалі трансцендентних вартостей, національних, родинних, екологічних і загальногромадянських цінностей.»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Зимомря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</a:t>
            </a:r>
            <a:r>
              <a:rPr lang="ru-RU" alt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філологічних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наук,</a:t>
            </a:r>
          </a:p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alt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спілки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письменників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uk-UA" alt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ru-RU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613960" y="3584293"/>
            <a:ext cx="7272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«… Проф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Терещук Г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здійснив вагомий внесок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запровадження Європейської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кредитної </a:t>
            </a:r>
            <a:r>
              <a:rPr lang="uk-U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трансферно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-накопичувальної системи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виступав з пропозиціями до Концепції розвитку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неперервної педагогічної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 України, нормативних документів МОН, є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співавтором державного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стандарту з технологічної освіти.</a:t>
            </a:r>
          </a:p>
          <a:p>
            <a:pPr algn="just"/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Терещук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Г.В. – відомий в Україні і за її межами вчений-педагог,</a:t>
            </a:r>
          </a:p>
          <a:p>
            <a:pPr algn="just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 освітнього процесу на інноваційних підходах і стандартах</a:t>
            </a:r>
          </a:p>
          <a:p>
            <a:pPr algn="just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Європейського простору вищої освіти, експерт численних наукових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проектів, рецензент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дисертаційних досліджень і наукових публікацій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pPr algn="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Титаренко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М.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Цина 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Ю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530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299" name="Прямоугольник 5"/>
          <p:cNvSpPr>
            <a:spLocks noChangeArrowheads="1"/>
          </p:cNvSpPr>
          <p:nvPr/>
        </p:nvSpPr>
        <p:spPr bwMode="auto">
          <a:xfrm>
            <a:off x="1619252" y="188914"/>
            <a:ext cx="74898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Шимків І. В. </a:t>
            </a: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 якості освіти в школах Німеччини другої половини ХХ століття : 13.00.01 – загальна педагогіка та історія педагогіки. Тернопіль, 2008. </a:t>
            </a:r>
          </a:p>
        </p:txBody>
      </p:sp>
      <p:pic>
        <p:nvPicPr>
          <p:cNvPr id="5530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35075"/>
            <a:ext cx="4008439" cy="5359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205164"/>
            <a:ext cx="24495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" y="4478338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735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 rot="18871597">
            <a:off x="340051" y="4516789"/>
            <a:ext cx="2824163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635896" y="116632"/>
            <a:ext cx="2936876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3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В</a:t>
            </a: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Шимків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5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71" y="347464"/>
            <a:ext cx="28225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885775" y="692696"/>
            <a:ext cx="2891875" cy="39768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5612" y="2060848"/>
            <a:ext cx="2945029" cy="423662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427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410713" y="1332964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4276" name="Прямоугольник 5"/>
          <p:cNvSpPr>
            <a:spLocks noChangeArrowheads="1"/>
          </p:cNvSpPr>
          <p:nvPr/>
        </p:nvSpPr>
        <p:spPr bwMode="auto">
          <a:xfrm>
            <a:off x="1619251" y="9525"/>
            <a:ext cx="7416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Нагорнюк Л. Є. </a:t>
            </a: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іншомовної професійної комунікативної компетентності майбутніх журналістів у процесі фахової підготовки: 13.00.04 – теорія і методика професійної освіти. Тернопіль, 2009.</a:t>
            </a:r>
          </a:p>
        </p:txBody>
      </p:sp>
      <p:pic>
        <p:nvPicPr>
          <p:cNvPr id="5427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3" y="1027917"/>
            <a:ext cx="4181474" cy="57141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323" y="3717032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120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779912" y="4365104"/>
            <a:ext cx="2825751" cy="234791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35896" y="186877"/>
            <a:ext cx="3340695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Є.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Нагорнюк</a:t>
            </a:r>
            <a:endParaRPr lang="ru-RU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6877"/>
            <a:ext cx="2548480" cy="33347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21" y="771443"/>
            <a:ext cx="2619615" cy="35216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56176" y="908720"/>
            <a:ext cx="2751310" cy="37202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9552" y="3573016"/>
            <a:ext cx="2504036" cy="32011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325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206376" y="4429126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3252" name="Прямоугольник 5"/>
          <p:cNvSpPr>
            <a:spLocks noChangeArrowheads="1"/>
          </p:cNvSpPr>
          <p:nvPr/>
        </p:nvSpPr>
        <p:spPr bwMode="auto">
          <a:xfrm>
            <a:off x="1670051" y="63500"/>
            <a:ext cx="73453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Бичок А. В. </a:t>
            </a: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культури професійного спілкування майбутніх фахівців міжнародного бізнесу і менеджменту : 13.00.04 – теорія і методика професійної освіти. Тернопіль, 2010</a:t>
            </a:r>
          </a:p>
        </p:txBody>
      </p:sp>
      <p:pic>
        <p:nvPicPr>
          <p:cNvPr id="5325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96975"/>
            <a:ext cx="3698875" cy="55816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90" y="1844824"/>
            <a:ext cx="2795588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813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" y="2538414"/>
            <a:ext cx="2347913" cy="209708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17689" y="76328"/>
            <a:ext cx="2686594" cy="461665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А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Бичок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0888" y="626063"/>
            <a:ext cx="2196840" cy="299672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556" y="141267"/>
            <a:ext cx="2257375" cy="32426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40144" y="605123"/>
            <a:ext cx="2172204" cy="30906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5868" t="267" r="1659" b="-267"/>
          <a:stretch/>
        </p:blipFill>
        <p:spPr>
          <a:xfrm>
            <a:off x="119776" y="3568568"/>
            <a:ext cx="2269388" cy="326751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8074" y="3586957"/>
            <a:ext cx="2180596" cy="3029651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3721" y="3682173"/>
            <a:ext cx="2213988" cy="31436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727385" y="3762854"/>
            <a:ext cx="2171062" cy="30629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9"/>
          <a:stretch/>
        </p:blipFill>
        <p:spPr>
          <a:xfrm>
            <a:off x="144482" y="119951"/>
            <a:ext cx="2219976" cy="31890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223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2228" name="Прямоугольник 5"/>
          <p:cNvSpPr>
            <a:spLocks noChangeArrowheads="1"/>
          </p:cNvSpPr>
          <p:nvPr/>
        </p:nvSpPr>
        <p:spPr bwMode="auto">
          <a:xfrm>
            <a:off x="1621338" y="0"/>
            <a:ext cx="7215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Іваньо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 Ю.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8-9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типу "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образ" у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загальноосвітньої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коледжу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13.00.07–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2011.</a:t>
            </a:r>
          </a:p>
        </p:txBody>
      </p:sp>
      <p:pic>
        <p:nvPicPr>
          <p:cNvPr id="5222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31288"/>
            <a:ext cx="3672780" cy="55933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767" y="2492896"/>
            <a:ext cx="28305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501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0180" name="TextBox 8"/>
          <p:cNvSpPr txBox="1">
            <a:spLocks noChangeArrowheads="1"/>
          </p:cNvSpPr>
          <p:nvPr/>
        </p:nvSpPr>
        <p:spPr bwMode="auto">
          <a:xfrm>
            <a:off x="1630557" y="25517"/>
            <a:ext cx="740593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Закордонець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І.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туризму в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13.00.04 – теорія і методика професійної освіти. Тернопіль, 2013. 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8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4090803" cy="54984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644" y="1854947"/>
            <a:ext cx="266382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60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" y="3986214"/>
            <a:ext cx="2479675" cy="206057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6334" y="216922"/>
            <a:ext cx="2448687" cy="340339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17745" y="188469"/>
            <a:ext cx="2652561" cy="337625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35" y="3611367"/>
            <a:ext cx="2287943" cy="3041354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" y="3791044"/>
            <a:ext cx="2225381" cy="3041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91" y="476672"/>
            <a:ext cx="2480795" cy="33787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6255"/>
          <a:stretch/>
        </p:blipFill>
        <p:spPr>
          <a:xfrm>
            <a:off x="2387077" y="3622823"/>
            <a:ext cx="2169229" cy="30298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95221" y="177609"/>
            <a:ext cx="3538646" cy="461665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І.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Закордонець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18" y="3783226"/>
            <a:ext cx="2207117" cy="304135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711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467545" y="1046814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7108" name="Прямоугольник 5"/>
          <p:cNvSpPr>
            <a:spLocks noChangeArrowheads="1"/>
          </p:cNvSpPr>
          <p:nvPr/>
        </p:nvSpPr>
        <p:spPr bwMode="auto">
          <a:xfrm>
            <a:off x="1692276" y="1588"/>
            <a:ext cx="7273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Стельмащук О. З. </a:t>
            </a: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майбутніх учителів дизайну і технології у вищих навчальних закладах Великої Британії : 13.00.04 – теорія і методика професійної освіти. Тернопіль, 2002.</a:t>
            </a:r>
          </a:p>
        </p:txBody>
      </p:sp>
      <p:pic>
        <p:nvPicPr>
          <p:cNvPr id="4710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1034238"/>
            <a:ext cx="3879851" cy="5775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3396314"/>
            <a:ext cx="2838451" cy="283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1229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6516216" y="5013177"/>
            <a:ext cx="2144712" cy="178324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292" name="Прямоугольник 5"/>
          <p:cNvSpPr>
            <a:spLocks noChangeArrowheads="1"/>
          </p:cNvSpPr>
          <p:nvPr/>
        </p:nvSpPr>
        <p:spPr bwMode="auto">
          <a:xfrm>
            <a:off x="1619250" y="1449388"/>
            <a:ext cx="7524749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</a:t>
            </a:r>
            <a:r>
              <a:rPr lang="uk-UA" alt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</a:t>
            </a:r>
            <a:r>
              <a:rPr lang="ru-RU" alt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захистив</a:t>
            </a: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кандидатську</a:t>
            </a: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дисертацію</a:t>
            </a: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: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«Політехнічна </a:t>
            </a:r>
            <a:r>
              <a:rPr lang="ru-RU" altLang="ru-RU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спрямованість</a:t>
            </a: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навчання</a:t>
            </a:r>
            <a:r>
              <a:rPr lang="en-US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7–8 </a:t>
            </a:r>
            <a:r>
              <a:rPr lang="ru-RU" altLang="ru-RU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</a:t>
            </a: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</a:t>
            </a: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uk-UA" alt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</a:t>
            </a:r>
            <a:r>
              <a:rPr lang="ru-RU" alt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захистив</a:t>
            </a: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докторську</a:t>
            </a: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дисертацію</a:t>
            </a: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тему :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«</a:t>
            </a:r>
            <a:r>
              <a:rPr lang="ru-RU" altLang="ru-RU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</a:t>
            </a: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індивідуалізації</a:t>
            </a:r>
            <a:r>
              <a:rPr lang="en-US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навчання </a:t>
            </a:r>
            <a:r>
              <a:rPr lang="ru-RU" altLang="ru-RU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загальноосвітніх</a:t>
            </a: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</a:t>
            </a:r>
            <a:r>
              <a:rPr lang="ru-RU" altLang="ru-RU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  <p:sp>
        <p:nvSpPr>
          <p:cNvPr id="11269" name="Прямоугольник 10"/>
          <p:cNvSpPr>
            <a:spLocks noChangeArrowheads="1"/>
          </p:cNvSpPr>
          <p:nvPr/>
        </p:nvSpPr>
        <p:spPr bwMode="auto">
          <a:xfrm>
            <a:off x="2401525" y="188914"/>
            <a:ext cx="5925276" cy="101566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53000">
                <a:schemeClr val="accent4">
                  <a:lumMod val="0"/>
                  <a:lumOff val="100000"/>
                  <a:alpha val="16000"/>
                </a:schemeClr>
              </a:gs>
              <a:gs pos="95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 діяльність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Григорія Васильовича Терещука</a:t>
            </a:r>
            <a:endParaRPr lang="en-US" altLang="ru-RU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506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7546" y="1420617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5060" name="Прямоугольник 5"/>
          <p:cNvSpPr>
            <a:spLocks noChangeArrowheads="1"/>
          </p:cNvSpPr>
          <p:nvPr/>
        </p:nvSpPr>
        <p:spPr bwMode="auto">
          <a:xfrm>
            <a:off x="1630365" y="96837"/>
            <a:ext cx="74898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Жорняк Н. Є. </a:t>
            </a: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полікультурної складової професійної підготовки майбутніх фахівців сфери туризму у вищих навчальних закладах Канади : 13.00.04 – теорія і методика професійної освіти. Тернопіль, 2013.</a:t>
            </a:r>
          </a:p>
        </p:txBody>
      </p:sp>
      <p:pic>
        <p:nvPicPr>
          <p:cNvPr id="4506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"/>
          <a:stretch>
            <a:fillRect/>
          </a:stretch>
        </p:blipFill>
        <p:spPr bwMode="auto">
          <a:xfrm>
            <a:off x="5003800" y="1144589"/>
            <a:ext cx="3817939" cy="5508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3629026"/>
            <a:ext cx="2698751" cy="269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3994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9940" name="Прямоугольник 5"/>
          <p:cNvSpPr>
            <a:spLocks noChangeArrowheads="1"/>
          </p:cNvSpPr>
          <p:nvPr/>
        </p:nvSpPr>
        <p:spPr bwMode="auto">
          <a:xfrm>
            <a:off x="1643064" y="115888"/>
            <a:ext cx="73358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Кричківська О. В. </a:t>
            </a:r>
            <a:r>
              <a:rPr lang="ru-RU" alt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міжкультурної комунікативної компетентності майбутніх фахівців зовнішньоекономічної діяльності: 13.00.04 – теорія і методика професійної освіти. Тернопіль, 2015.</a:t>
            </a:r>
          </a:p>
        </p:txBody>
      </p:sp>
      <p:pic>
        <p:nvPicPr>
          <p:cNvPr id="3994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2731" r="1196"/>
          <a:stretch>
            <a:fillRect/>
          </a:stretch>
        </p:blipFill>
        <p:spPr bwMode="auto">
          <a:xfrm>
            <a:off x="4716465" y="1196975"/>
            <a:ext cx="4117975" cy="55705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25304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096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" y="3986214"/>
            <a:ext cx="2479675" cy="206057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9173" y="575982"/>
            <a:ext cx="2201580" cy="333906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7219" y="77918"/>
            <a:ext cx="2357868" cy="347140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0967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62532"/>
            <a:ext cx="2345541" cy="323876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27999" y="77918"/>
            <a:ext cx="2315581" cy="33846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77117" y="114317"/>
            <a:ext cx="3758567" cy="461665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В.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Кричківської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5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095" y="3433496"/>
            <a:ext cx="2296130" cy="33039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19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42198" y="4370829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1988" name="Прямоугольник 5"/>
          <p:cNvSpPr>
            <a:spLocks noChangeArrowheads="1"/>
          </p:cNvSpPr>
          <p:nvPr/>
        </p:nvSpPr>
        <p:spPr bwMode="auto">
          <a:xfrm>
            <a:off x="1619251" y="136525"/>
            <a:ext cx="72151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Мусійовська О. Ф.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комбінованого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навчання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спеціальностей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13.00.09 -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навчання.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2016.</a:t>
            </a:r>
          </a:p>
        </p:txBody>
      </p:sp>
      <p:pic>
        <p:nvPicPr>
          <p:cNvPr id="4198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397"/>
          <a:stretch>
            <a:fillRect/>
          </a:stretch>
        </p:blipFill>
        <p:spPr bwMode="auto">
          <a:xfrm>
            <a:off x="4996682" y="1152188"/>
            <a:ext cx="3837758" cy="566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60978"/>
            <a:ext cx="2609851" cy="260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301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1" name="Прямоугольник 5"/>
          <p:cNvSpPr>
            <a:spLocks noChangeArrowheads="1"/>
          </p:cNvSpPr>
          <p:nvPr/>
        </p:nvSpPr>
        <p:spPr bwMode="auto">
          <a:xfrm>
            <a:off x="1763714" y="115888"/>
            <a:ext cx="7058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Уруський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В.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індивідуального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навчання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старшокласників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технологічним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профілем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13.00.02 -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методика навчання.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2016.</a:t>
            </a:r>
          </a:p>
        </p:txBody>
      </p:sp>
      <p:pic>
        <p:nvPicPr>
          <p:cNvPr id="4301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4" y="1143000"/>
            <a:ext cx="3671887" cy="5521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3014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029" y="2492896"/>
            <a:ext cx="254158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Рисунок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10064"/>
          <a:stretch/>
        </p:blipFill>
        <p:spPr bwMode="auto">
          <a:xfrm>
            <a:off x="5314298" y="3827613"/>
            <a:ext cx="1903187" cy="276191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404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689" y="4508501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201587" y="92264"/>
            <a:ext cx="3313113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76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А. В. </a:t>
            </a:r>
            <a:r>
              <a:rPr lang="uk-UA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Уруського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7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9" y="70327"/>
            <a:ext cx="2219030" cy="305292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Рисунок 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506" y="3573016"/>
            <a:ext cx="1892208" cy="274959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14" y="4022521"/>
            <a:ext cx="2014476" cy="27301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838" r="3990"/>
          <a:stretch/>
        </p:blipFill>
        <p:spPr>
          <a:xfrm>
            <a:off x="2673518" y="635477"/>
            <a:ext cx="2088232" cy="29725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6179" r="8441"/>
          <a:stretch/>
        </p:blipFill>
        <p:spPr>
          <a:xfrm>
            <a:off x="6989405" y="213511"/>
            <a:ext cx="2080416" cy="31279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4667"/>
          <a:stretch/>
        </p:blipFill>
        <p:spPr>
          <a:xfrm>
            <a:off x="4804779" y="635476"/>
            <a:ext cx="2136404" cy="29725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" y="3193576"/>
            <a:ext cx="1887055" cy="279839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87180" y="3664519"/>
            <a:ext cx="1927118" cy="27619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19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Прямоугольник 5"/>
          <p:cNvSpPr>
            <a:spLocks noChangeArrowheads="1"/>
          </p:cNvSpPr>
          <p:nvPr/>
        </p:nvSpPr>
        <p:spPr bwMode="auto">
          <a:xfrm>
            <a:off x="1619252" y="50280"/>
            <a:ext cx="74172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Сокотов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 В.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Конструкторсько-технологічна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столярів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професійно-технічного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училища</a:t>
            </a:r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13.00.04 –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методика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494" y="1151159"/>
            <a:ext cx="4118423" cy="5613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0" y="980728"/>
            <a:ext cx="2483768" cy="206515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52936"/>
            <a:ext cx="2878909" cy="28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66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4096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" y="3986214"/>
            <a:ext cx="2479675" cy="206057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327730" y="94327"/>
            <a:ext cx="3313113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В. </a:t>
            </a:r>
            <a:r>
              <a:rPr lang="uk-UA" alt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Сокотова</a:t>
            </a:r>
            <a:endParaRPr lang="uk-UA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804248" y="129676"/>
            <a:ext cx="2232248" cy="316835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731527"/>
            <a:ext cx="2114694" cy="298390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843" y="3565364"/>
            <a:ext cx="2297190" cy="31963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082" y="3522300"/>
            <a:ext cx="2247575" cy="322199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27" y="618268"/>
            <a:ext cx="2256533" cy="30509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04" y="96625"/>
            <a:ext cx="2293910" cy="328572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380311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8" y="-23909"/>
            <a:ext cx="1597290" cy="6858594"/>
          </a:xfrm>
          <a:prstGeom prst="rect">
            <a:avLst/>
          </a:prstGeom>
        </p:spPr>
      </p:pic>
      <p:grpSp>
        <p:nvGrpSpPr>
          <p:cNvPr id="71682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sp>
          <p:nvSpPr>
            <p:cNvPr id="71692" name="Picture 2" descr="C:\Users\Анатолий\Desktop\urok_taras_shevchenko\Матеріали до уцроку\Рушник.jpg"/>
            <p:cNvSpPr>
              <a:spLocks noChangeAspect="1" noChangeArrowheads="1"/>
            </p:cNvSpPr>
            <p:nvPr/>
          </p:nvSpPr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uk-UA" altLang="uk-UA"/>
            </a:p>
          </p:txBody>
        </p:sp>
        <p:sp>
          <p:nvSpPr>
            <p:cNvPr id="71693" name="Picture 2" descr="C:\Users\Анатолий\Desktop\urok_taras_shevchenko\Матеріали до уцроку\Рушник.jpg"/>
            <p:cNvSpPr>
              <a:spLocks noChangeAspect="1" noChangeArrowheads="1"/>
            </p:cNvSpPr>
            <p:nvPr/>
          </p:nvSpPr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uk-UA" altLang="uk-UA"/>
            </a:p>
          </p:txBody>
        </p:sp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3424" y="4046602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97616" y="109881"/>
            <a:ext cx="2735560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76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</a:t>
            </a:r>
            <a:r>
              <a:rPr lang="uk-UA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науковців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2" y="190649"/>
            <a:ext cx="2514289" cy="357301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21" y="229299"/>
            <a:ext cx="2408943" cy="354036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24" y="548680"/>
            <a:ext cx="2468630" cy="360724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36" y="3111650"/>
            <a:ext cx="2520803" cy="37209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69" y="3103504"/>
            <a:ext cx="2520280" cy="3729103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0" y="-9937"/>
            <a:ext cx="1597290" cy="6858594"/>
          </a:xfrm>
          <a:prstGeom prst="rect">
            <a:avLst/>
          </a:prstGeom>
        </p:spPr>
      </p:pic>
      <p:grpSp>
        <p:nvGrpSpPr>
          <p:cNvPr id="72706" name="Группа 2"/>
          <p:cNvGrpSpPr>
            <a:grpSpLocks/>
          </p:cNvGrpSpPr>
          <p:nvPr/>
        </p:nvGrpSpPr>
        <p:grpSpPr bwMode="auto">
          <a:xfrm>
            <a:off x="9525" y="-15875"/>
            <a:ext cx="1592263" cy="6858000"/>
            <a:chOff x="27355" y="0"/>
            <a:chExt cx="2012853" cy="6858001"/>
          </a:xfrm>
        </p:grpSpPr>
        <p:sp>
          <p:nvSpPr>
            <p:cNvPr id="72710" name="Picture 2" descr="C:\Users\Анатолий\Desktop\urok_taras_shevchenko\Матеріали до уцроку\Рушник.jpg"/>
            <p:cNvSpPr>
              <a:spLocks noChangeAspect="1" noChangeArrowheads="1"/>
            </p:cNvSpPr>
            <p:nvPr/>
          </p:nvSpPr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uk-UA" altLang="uk-UA"/>
            </a:p>
          </p:txBody>
        </p:sp>
        <p:sp>
          <p:nvSpPr>
            <p:cNvPr id="72711" name="Picture 2" descr="C:\Users\Анатолий\Desktop\urok_taras_shevchenko\Матеріали до уцроку\Рушник.jpg"/>
            <p:cNvSpPr>
              <a:spLocks noChangeAspect="1" noChangeArrowheads="1"/>
            </p:cNvSpPr>
            <p:nvPr/>
          </p:nvSpPr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uk-UA" altLang="uk-UA"/>
            </a:p>
          </p:txBody>
        </p:sp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26988" y="19051"/>
            <a:ext cx="1574800" cy="130968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2124077" y="234951"/>
            <a:ext cx="6099175" cy="36933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8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Опонування</a:t>
            </a: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кандидатських і докторських дисертацій</a:t>
            </a: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546225" y="673895"/>
            <a:ext cx="7597775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4" indent="-285744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Авраменко О. Б.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5-9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трудового навчання : 13.00.02. Умань, 2005.</a:t>
            </a:r>
          </a:p>
          <a:p>
            <a:pPr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Дзямко В. Й.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стохастичних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1-6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природничо-математичних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13.00.09. Ужгород, 2006.</a:t>
            </a:r>
          </a:p>
          <a:p>
            <a:pPr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Іванчук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В.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навчання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13.00.04.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2005.</a:t>
            </a: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Мальничук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техніко-конструкторських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позаурочний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: 13.00.02.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Вінниця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2004.</a:t>
            </a: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Матвийчук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Я. Формирование технико-конструкторских знаний и умений у учащихся 7-9 классов : 13.00.02. Винница, 1998.</a:t>
            </a: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Носаченко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 Б.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молодших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навчання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образотворчого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13.00.02.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2006.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Сидоренко О. 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художньо-творчих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навчання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професійної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13.00.02.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2006.</a:t>
            </a:r>
          </a:p>
          <a:p>
            <a:pPr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Ящук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М.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проектно-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уроках трудового навчання : 13.00.02. Умань. 2004.</a:t>
            </a: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Wingdings" panose="05000000000000000000" pitchFamily="2" charset="2"/>
              <a:buChar char="Ø"/>
              <a:defRPr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Ильчишин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А. Формирование технико-конструкторских знаний и умений у учащихся 7-9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классовтами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 стопы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13.0002 / 14.01.03.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Киев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1998.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1332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644160" y="5063079"/>
            <a:ext cx="2144712" cy="178324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292" name="Прямоугольник 5"/>
          <p:cNvSpPr>
            <a:spLocks noChangeArrowheads="1"/>
          </p:cNvSpPr>
          <p:nvPr/>
        </p:nvSpPr>
        <p:spPr bwMode="auto">
          <a:xfrm>
            <a:off x="2699793" y="116633"/>
            <a:ext cx="4967556" cy="70788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Автореферат на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здобуття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  </a:t>
            </a:r>
            <a:endParaRPr lang="ru-RU" altLang="ru-RU" sz="2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" y="846139"/>
            <a:ext cx="9009063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r="10461"/>
          <a:stretch>
            <a:fillRect/>
          </a:stretch>
        </p:blipFill>
        <p:spPr bwMode="auto">
          <a:xfrm>
            <a:off x="5148064" y="1382005"/>
            <a:ext cx="3672408" cy="5430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4" y="2636839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540"/>
            <a:ext cx="1597290" cy="6858594"/>
          </a:xfrm>
          <a:prstGeom prst="rect">
            <a:avLst/>
          </a:prstGeom>
        </p:spPr>
      </p:pic>
      <p:grpSp>
        <p:nvGrpSpPr>
          <p:cNvPr id="73730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sp>
          <p:nvSpPr>
            <p:cNvPr id="73745" name="Picture 2" descr="C:\Users\Анатолий\Desktop\urok_taras_shevchenko\Матеріали до уцроку\Рушник.jpg"/>
            <p:cNvSpPr>
              <a:spLocks noChangeAspect="1" noChangeArrowheads="1"/>
            </p:cNvSpPr>
            <p:nvPr/>
          </p:nvSpPr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uk-UA" altLang="uk-UA"/>
            </a:p>
          </p:txBody>
        </p:sp>
        <p:sp>
          <p:nvSpPr>
            <p:cNvPr id="73746" name="Picture 2" descr="C:\Users\Анатолий\Desktop\urok_taras_shevchenko\Матеріали до уцроку\Рушник.jpg"/>
            <p:cNvSpPr>
              <a:spLocks noChangeAspect="1" noChangeArrowheads="1"/>
            </p:cNvSpPr>
            <p:nvPr/>
          </p:nvSpPr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uk-UA" altLang="uk-UA"/>
            </a:p>
          </p:txBody>
        </p:sp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120650" y="3790643"/>
            <a:ext cx="1887539" cy="156845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6325" name="TextBox 6"/>
          <p:cNvSpPr txBox="1">
            <a:spLocks noChangeArrowheads="1"/>
          </p:cNvSpPr>
          <p:nvPr/>
        </p:nvSpPr>
        <p:spPr bwMode="auto">
          <a:xfrm>
            <a:off x="1618344" y="192877"/>
            <a:ext cx="2160588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Науковці України:</a:t>
            </a: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 flipH="1">
            <a:off x="1619252" y="1289877"/>
            <a:ext cx="1244600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uk-UA" alt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Вікіпедія</a:t>
            </a:r>
            <a:r>
              <a:rPr lang="uk-UA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3"/>
          <p:cNvSpPr>
            <a:spLocks noChangeArrowheads="1"/>
          </p:cNvSpPr>
          <p:nvPr/>
        </p:nvSpPr>
        <p:spPr bwMode="auto">
          <a:xfrm>
            <a:off x="1643060" y="4626978"/>
            <a:ext cx="4745039" cy="9233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Репозитарій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Тернопільського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Володимира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Гнатюка:</a:t>
            </a:r>
            <a:endParaRPr lang="ru-RU" altLang="ru-RU" b="1" dirty="0" smtClean="0"/>
          </a:p>
        </p:txBody>
      </p:sp>
      <p:sp>
        <p:nvSpPr>
          <p:cNvPr id="56327" name="Прямокутник 4"/>
          <p:cNvSpPr>
            <a:spLocks noChangeArrowheads="1"/>
          </p:cNvSpPr>
          <p:nvPr/>
        </p:nvSpPr>
        <p:spPr bwMode="auto">
          <a:xfrm>
            <a:off x="1619252" y="3561031"/>
            <a:ext cx="5289551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</a:t>
            </a:r>
            <a:r>
              <a:rPr lang="uk-UA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репозитарій</a:t>
            </a: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академічних текстів:</a:t>
            </a:r>
          </a:p>
        </p:txBody>
      </p:sp>
      <p:sp>
        <p:nvSpPr>
          <p:cNvPr id="73736" name="Прямокутник 5"/>
          <p:cNvSpPr>
            <a:spLocks noChangeArrowheads="1"/>
          </p:cNvSpPr>
          <p:nvPr/>
        </p:nvSpPr>
        <p:spPr bwMode="auto">
          <a:xfrm>
            <a:off x="1597290" y="767696"/>
            <a:ext cx="35144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irbis-nbuv.gov.ua/ASUA/1259473</a:t>
            </a:r>
            <a:endParaRPr lang="uk-UA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8" name="Прямокутник 12"/>
          <p:cNvSpPr>
            <a:spLocks noChangeArrowheads="1"/>
          </p:cNvSpPr>
          <p:nvPr/>
        </p:nvSpPr>
        <p:spPr bwMode="auto">
          <a:xfrm>
            <a:off x="1597290" y="1817976"/>
            <a:ext cx="5408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uk.wikipedia.org/wiki/</a:t>
            </a:r>
            <a:r>
              <a:rPr lang="uk-UA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Терещук_Григорій_Васильович</a:t>
            </a:r>
            <a:endParaRPr lang="uk-UA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1600" dirty="0"/>
          </a:p>
        </p:txBody>
      </p:sp>
      <p:sp>
        <p:nvSpPr>
          <p:cNvPr id="73739" name="Прямокутник 13"/>
          <p:cNvSpPr>
            <a:spLocks noChangeArrowheads="1"/>
          </p:cNvSpPr>
          <p:nvPr/>
        </p:nvSpPr>
        <p:spPr bwMode="auto">
          <a:xfrm>
            <a:off x="1597290" y="2885946"/>
            <a:ext cx="22733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https://uacademic.info/ua</a:t>
            </a:r>
            <a:endParaRPr lang="uk-UA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32" name="Прямокутник 15"/>
          <p:cNvSpPr>
            <a:spLocks noChangeArrowheads="1"/>
          </p:cNvSpPr>
          <p:nvPr/>
        </p:nvSpPr>
        <p:spPr bwMode="auto">
          <a:xfrm>
            <a:off x="1619252" y="2412038"/>
            <a:ext cx="3107646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uk-UA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Академічні тексти України</a:t>
            </a:r>
            <a:r>
              <a:rPr lang="en-US" alt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alt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41" name="Прямокутник 3"/>
          <p:cNvSpPr>
            <a:spLocks noChangeArrowheads="1"/>
          </p:cNvSpPr>
          <p:nvPr/>
        </p:nvSpPr>
        <p:spPr bwMode="auto">
          <a:xfrm>
            <a:off x="1597290" y="4094471"/>
            <a:ext cx="20746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https://nrat.ukrintei.ua/</a:t>
            </a:r>
            <a:endParaRPr lang="uk-UA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42" name="Прямокутник 8"/>
          <p:cNvSpPr>
            <a:spLocks noChangeArrowheads="1"/>
          </p:cNvSpPr>
          <p:nvPr/>
        </p:nvSpPr>
        <p:spPr bwMode="auto">
          <a:xfrm>
            <a:off x="1571776" y="5693559"/>
            <a:ext cx="50228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1600" u="sng" dirty="0" smtClean="0">
                <a:solidFill>
                  <a:srgbClr val="0000FF"/>
                </a:solidFill>
                <a:latin typeface="Times New Roman" panose="02020603050405020304" pitchFamily="18" charset="0"/>
                <a:hlinkClick r:id="rId9"/>
              </a:rPr>
              <a:t>http</a:t>
            </a:r>
            <a:r>
              <a:rPr lang="en-US" altLang="ru-RU" sz="1600" u="sng" dirty="0">
                <a:solidFill>
                  <a:srgbClr val="0000FF"/>
                </a:solidFill>
                <a:latin typeface="Times New Roman" panose="02020603050405020304" pitchFamily="18" charset="0"/>
                <a:hlinkClick r:id="rId9"/>
              </a:rPr>
              <a:t>://</a:t>
            </a:r>
            <a:r>
              <a:rPr lang="en-US" altLang="ru-RU" sz="1600" u="sng" dirty="0" smtClean="0">
                <a:solidFill>
                  <a:srgbClr val="0000FF"/>
                </a:solidFill>
                <a:latin typeface="Times New Roman" panose="02020603050405020304" pitchFamily="18" charset="0"/>
                <a:hlinkClick r:id="rId9"/>
              </a:rPr>
              <a:t>dspace.tnpu.edu.ua/browse?type=author&amp;order=ASC&amp;rpp=20&amp;value=</a:t>
            </a:r>
            <a:r>
              <a:rPr lang="uk-UA" altLang="ru-RU" sz="1600" u="sng" dirty="0" smtClean="0">
                <a:solidFill>
                  <a:srgbClr val="0000FF"/>
                </a:solidFill>
                <a:latin typeface="Times New Roman" panose="02020603050405020304" pitchFamily="18" charset="0"/>
                <a:hlinkClick r:id="rId9"/>
              </a:rPr>
              <a:t>Терещук%2</a:t>
            </a:r>
            <a:r>
              <a:rPr lang="en-US" altLang="ru-RU" sz="1600" u="sng" dirty="0">
                <a:solidFill>
                  <a:srgbClr val="0000FF"/>
                </a:solidFill>
                <a:latin typeface="Times New Roman" panose="02020603050405020304" pitchFamily="18" charset="0"/>
                <a:hlinkClick r:id="rId9"/>
              </a:rPr>
              <a:t>C+</a:t>
            </a:r>
            <a:r>
              <a:rPr lang="uk-UA" altLang="ru-RU" sz="16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hlinkClick r:id="rId9"/>
              </a:rPr>
              <a:t>Григорій+Васильович</a:t>
            </a:r>
            <a:endParaRPr lang="uk-UA" altLang="ru-RU" sz="1600" u="sng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endParaRPr lang="uk-UA" altLang="ru-RU" sz="1600" u="sng" dirty="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3" y="4869160"/>
            <a:ext cx="1855878" cy="18558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06" y="23405"/>
            <a:ext cx="1774429" cy="1774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097848"/>
            <a:ext cx="1832515" cy="183251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sp>
          <p:nvSpPr>
            <p:cNvPr id="75781" name="Picture 2" descr="C:\Users\Анатолий\Desktop\urok_taras_shevchenko\Матеріали до уцроку\Рушник.jpg"/>
            <p:cNvSpPr>
              <a:spLocks noChangeAspect="1" noChangeArrowheads="1"/>
            </p:cNvSpPr>
            <p:nvPr/>
          </p:nvSpPr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uk-UA" altLang="uk-UA"/>
            </a:p>
          </p:txBody>
        </p:sp>
        <p:sp>
          <p:nvSpPr>
            <p:cNvPr id="75782" name="Picture 2" descr="C:\Users\Анатолий\Desktop\urok_taras_shevchenko\Матеріали до уцроку\Рушник.jpg"/>
            <p:cNvSpPr>
              <a:spLocks noChangeAspect="1" noChangeArrowheads="1"/>
            </p:cNvSpPr>
            <p:nvPr/>
          </p:nvSpPr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uk-UA" altLang="uk-UA"/>
            </a:p>
          </p:txBody>
        </p:sp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861266" y="4365104"/>
            <a:ext cx="2825751" cy="23495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5780" name="TextBox 7"/>
          <p:cNvSpPr txBox="1">
            <a:spLocks noChangeArrowheads="1"/>
          </p:cNvSpPr>
          <p:nvPr/>
        </p:nvSpPr>
        <p:spPr bwMode="auto">
          <a:xfrm>
            <a:off x="1763688" y="404664"/>
            <a:ext cx="70723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Підготували працівниці НБ ТНПУ </a:t>
            </a:r>
            <a:r>
              <a:rPr lang="uk-UA" alt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en-US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Гнатюка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Б. </a:t>
            </a:r>
            <a:r>
              <a:rPr lang="uk-UA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Гулей</a:t>
            </a:r>
            <a:r>
              <a:rPr lang="uk-UA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uk-UA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Г. </a:t>
            </a:r>
            <a:r>
              <a:rPr lang="uk-UA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Лецкалюк</a:t>
            </a:r>
            <a:r>
              <a:rPr lang="uk-UA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І. </a:t>
            </a:r>
            <a:r>
              <a:rPr lang="uk-UA" alt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Шанайда</a:t>
            </a:r>
            <a:r>
              <a:rPr lang="uk-UA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 Я. Кульчицька </a:t>
            </a:r>
            <a:endParaRPr lang="uk-UA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uk-UA" alt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матеріалами фонду бібліотеки та відкритих джерел мережі “Інтернет”.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uk-UA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97290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6627" y="634527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2025 р.</a:t>
            </a:r>
            <a:endParaRPr lang="uk-UA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Группа 2"/>
          <p:cNvGrpSpPr>
            <a:grpSpLocks/>
          </p:cNvGrpSpPr>
          <p:nvPr/>
        </p:nvGrpSpPr>
        <p:grpSpPr bwMode="auto">
          <a:xfrm>
            <a:off x="26989" y="0"/>
            <a:ext cx="1592263" cy="6858000"/>
            <a:chOff x="27355" y="0"/>
            <a:chExt cx="2012853" cy="6858001"/>
          </a:xfrm>
        </p:grpSpPr>
        <p:pic>
          <p:nvPicPr>
            <p:cNvPr id="1434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2643188" y="542924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13316" name="TextBox 7"/>
          <p:cNvSpPr txBox="1">
            <a:spLocks noChangeArrowheads="1"/>
          </p:cNvSpPr>
          <p:nvPr/>
        </p:nvSpPr>
        <p:spPr bwMode="auto">
          <a:xfrm>
            <a:off x="3228231" y="118496"/>
            <a:ext cx="3986957" cy="86177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67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alt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доробок</a:t>
            </a:r>
            <a:r>
              <a:rPr lang="ru-RU" alt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професора</a:t>
            </a:r>
            <a:r>
              <a:rPr lang="ru-RU" alt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В. </a:t>
            </a:r>
            <a:r>
              <a:rPr lang="ru-RU" altLang="ru-RU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Терещука</a:t>
            </a:r>
            <a:endParaRPr lang="ru-RU" alt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854" r="60613"/>
          <a:stretch/>
        </p:blipFill>
        <p:spPr bwMode="auto">
          <a:xfrm rot="19376260">
            <a:off x="4302978" y="5529578"/>
            <a:ext cx="1832649" cy="150687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34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748" y="1817867"/>
            <a:ext cx="2570163" cy="39100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57" y="3083647"/>
            <a:ext cx="2538413" cy="351631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94" y="3111004"/>
            <a:ext cx="2609851" cy="35163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558399" y="986870"/>
            <a:ext cx="7585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i="1" dirty="0" smtClean="0"/>
              <a:t>Автор та співавтор понад </a:t>
            </a:r>
            <a:r>
              <a:rPr lang="uk-UA" sz="1600" b="1" i="1" dirty="0" smtClean="0"/>
              <a:t>180 </a:t>
            </a:r>
            <a:r>
              <a:rPr lang="uk-UA" sz="1600" b="1" i="1" dirty="0"/>
              <a:t>праць</a:t>
            </a:r>
            <a:r>
              <a:rPr lang="uk-UA" sz="1600" i="1" dirty="0"/>
              <a:t>, у тому числі </a:t>
            </a:r>
            <a:r>
              <a:rPr lang="uk-UA" sz="1600" i="1" dirty="0" smtClean="0"/>
              <a:t>монографій, посібників</a:t>
            </a:r>
            <a:r>
              <a:rPr lang="uk-UA" sz="1600" i="1" dirty="0"/>
              <a:t>, </a:t>
            </a:r>
            <a:r>
              <a:rPr lang="uk-UA" sz="1600" i="1" dirty="0" smtClean="0"/>
              <a:t>статей </a:t>
            </a:r>
            <a:r>
              <a:rPr lang="uk-UA" sz="1600" i="1" dirty="0"/>
              <a:t>у наукових виданнях, що індексуються в </a:t>
            </a:r>
            <a:r>
              <a:rPr lang="uk-UA" sz="1600" i="1" dirty="0" smtClean="0"/>
              <a:t>міжнародних </a:t>
            </a:r>
            <a:r>
              <a:rPr lang="uk-UA" sz="1600" i="1" dirty="0" err="1" smtClean="0"/>
              <a:t>наукометричних</a:t>
            </a:r>
            <a:r>
              <a:rPr lang="uk-UA" sz="1600" i="1" dirty="0" smtClean="0"/>
              <a:t> </a:t>
            </a:r>
            <a:r>
              <a:rPr lang="uk-UA" sz="1600" i="1" dirty="0"/>
              <a:t>базах </a:t>
            </a:r>
            <a:r>
              <a:rPr lang="en-US" sz="1600" i="1" dirty="0"/>
              <a:t>Scopus </a:t>
            </a:r>
            <a:r>
              <a:rPr lang="uk-UA" sz="1600" i="1" dirty="0"/>
              <a:t>і </a:t>
            </a:r>
            <a:r>
              <a:rPr lang="en-US" sz="1600" i="1" dirty="0"/>
              <a:t>Web of </a:t>
            </a:r>
            <a:r>
              <a:rPr lang="en-US" sz="1600" i="1" dirty="0" smtClean="0"/>
              <a:t>Science</a:t>
            </a:r>
            <a:r>
              <a:rPr lang="uk-UA" sz="1600" i="1" dirty="0" smtClean="0"/>
              <a:t>.</a:t>
            </a:r>
            <a:endParaRPr lang="uk-UA" sz="16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430" y="1475620"/>
            <a:ext cx="1731414" cy="1639966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1931771" y="2375888"/>
            <a:ext cx="1495821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Монографії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-укр-1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Презентация-укр-1</Template>
  <TotalTime>6536</TotalTime>
  <Words>2089</Words>
  <Application>Microsoft Office PowerPoint</Application>
  <PresentationFormat>Екран (4:3)</PresentationFormat>
  <Paragraphs>186</Paragraphs>
  <Slides>81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81</vt:i4>
      </vt:variant>
    </vt:vector>
  </HeadingPairs>
  <TitlesOfParts>
    <vt:vector size="90" baseType="lpstr">
      <vt:lpstr>Arial</vt:lpstr>
      <vt:lpstr>Book Antiqua</vt:lpstr>
      <vt:lpstr>Bookman Old Style</vt:lpstr>
      <vt:lpstr>Calibri</vt:lpstr>
      <vt:lpstr>Georgia</vt:lpstr>
      <vt:lpstr>Times New Roman</vt:lpstr>
      <vt:lpstr>Trebuchet MS</vt:lpstr>
      <vt:lpstr>Wingdings</vt:lpstr>
      <vt:lpstr>Презентация-укр-1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Library</dc:creator>
  <cp:lastModifiedBy>galina</cp:lastModifiedBy>
  <cp:revision>412</cp:revision>
  <dcterms:created xsi:type="dcterms:W3CDTF">2025-03-06T11:00:42Z</dcterms:created>
  <dcterms:modified xsi:type="dcterms:W3CDTF">2025-06-06T07:13:34Z</dcterms:modified>
</cp:coreProperties>
</file>